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40"/>
  </p:notesMasterIdLst>
  <p:sldIdLst>
    <p:sldId id="279" r:id="rId6"/>
    <p:sldId id="280" r:id="rId7"/>
    <p:sldId id="281" r:id="rId8"/>
    <p:sldId id="282" r:id="rId9"/>
    <p:sldId id="340" r:id="rId10"/>
    <p:sldId id="341" r:id="rId11"/>
    <p:sldId id="344" r:id="rId12"/>
    <p:sldId id="343" r:id="rId13"/>
    <p:sldId id="345" r:id="rId14"/>
    <p:sldId id="346" r:id="rId15"/>
    <p:sldId id="347" r:id="rId16"/>
    <p:sldId id="348" r:id="rId17"/>
    <p:sldId id="349" r:id="rId18"/>
    <p:sldId id="350" r:id="rId19"/>
    <p:sldId id="353" r:id="rId20"/>
    <p:sldId id="354" r:id="rId21"/>
    <p:sldId id="355" r:id="rId22"/>
    <p:sldId id="356" r:id="rId23"/>
    <p:sldId id="357" r:id="rId24"/>
    <p:sldId id="358" r:id="rId25"/>
    <p:sldId id="342" r:id="rId26"/>
    <p:sldId id="359" r:id="rId27"/>
    <p:sldId id="360" r:id="rId28"/>
    <p:sldId id="305" r:id="rId29"/>
    <p:sldId id="285" r:id="rId30"/>
    <p:sldId id="287" r:id="rId31"/>
    <p:sldId id="329" r:id="rId32"/>
    <p:sldId id="330" r:id="rId33"/>
    <p:sldId id="331" r:id="rId34"/>
    <p:sldId id="332" r:id="rId35"/>
    <p:sldId id="333" r:id="rId36"/>
    <p:sldId id="334" r:id="rId37"/>
    <p:sldId id="288" r:id="rId38"/>
    <p:sldId id="325"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llie Tucker" initials="ST" lastIdx="14" clrIdx="0"/>
  <p:cmAuthor id="1" name="shelliet" initials="ST" lastIdx="1" clrIdx="1"/>
  <p:cmAuthor id="2" name="Contoso Pharmaceuticals" initials="LL" lastIdx="1" clrIdx="2"/>
  <p:cmAuthor id="3" name="Lindsay Latimore" initials="LFL" lastIdx="14" clrIdx="3"/>
  <p:cmAuthor id="4" name="GonzaloA" initials="GA" lastIdx="3"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673" autoAdjust="0"/>
  </p:normalViewPr>
  <p:slideViewPr>
    <p:cSldViewPr>
      <p:cViewPr varScale="1">
        <p:scale>
          <a:sx n="126" d="100"/>
          <a:sy n="126" d="100"/>
        </p:scale>
        <p:origin x="-1194" y="-102"/>
      </p:cViewPr>
      <p:guideLst>
        <p:guide orient="horz" pos="384"/>
        <p:guide orient="horz" pos="1104"/>
        <p:guide orient="horz" pos="624"/>
        <p:guide pos="1968"/>
        <p:guide pos="384"/>
        <p:guide pos="960"/>
        <p:guide pos="4704"/>
        <p:guide pos="192"/>
        <p:guide pos="3936"/>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p:scale>
          <a:sx n="80" d="100"/>
          <a:sy n="80" d="100"/>
        </p:scale>
        <p:origin x="-3894" y="-60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 Id="rId4" Type="http://schemas.openxmlformats.org/officeDocument/2006/relationships/image" Target="../media/image1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A2E03A-AC74-4DCC-84AB-3B93BD24C0C7}" type="datetimeFigureOut">
              <a:rPr lang="en-US" smtClean="0"/>
              <a:t>9/27/2010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495259-C478-458E-8F66-D0CFA83DA988}" type="slidenum">
              <a:rPr lang="en-US" smtClean="0"/>
              <a:t>‹#›</a:t>
            </a:fld>
            <a:endParaRPr lang="en-US" dirty="0"/>
          </a:p>
        </p:txBody>
      </p:sp>
    </p:spTree>
    <p:extLst>
      <p:ext uri="{BB962C8B-B14F-4D97-AF65-F5344CB8AC3E}">
        <p14:creationId xmlns:p14="http://schemas.microsoft.com/office/powerpoint/2010/main" val="3120746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egoe UI" pitchFamily="34" charset="0"/>
        <a:ea typeface="Segoe UI" pitchFamily="34" charset="0"/>
        <a:cs typeface="Segoe UI" pitchFamily="34" charset="0"/>
      </a:defRPr>
    </a:lvl1pPr>
    <a:lvl2pPr marL="457200" algn="l" defTabSz="914400" rtl="0" eaLnBrk="1" latinLnBrk="0" hangingPunct="1">
      <a:defRPr sz="1200" kern="1200">
        <a:solidFill>
          <a:schemeClr val="tx1"/>
        </a:solidFill>
        <a:latin typeface="Segoe UI" pitchFamily="34" charset="0"/>
        <a:ea typeface="Segoe UI" pitchFamily="34" charset="0"/>
        <a:cs typeface="Segoe UI" pitchFamily="34" charset="0"/>
      </a:defRPr>
    </a:lvl2pPr>
    <a:lvl3pPr marL="914400" algn="l" defTabSz="914400" rtl="0" eaLnBrk="1" latinLnBrk="0" hangingPunct="1">
      <a:defRPr sz="1200" kern="1200">
        <a:solidFill>
          <a:schemeClr val="tx1"/>
        </a:solidFill>
        <a:latin typeface="Segoe UI" pitchFamily="34" charset="0"/>
        <a:ea typeface="Segoe UI" pitchFamily="34" charset="0"/>
        <a:cs typeface="Segoe UI" pitchFamily="34" charset="0"/>
      </a:defRPr>
    </a:lvl3pPr>
    <a:lvl4pPr marL="1371600" algn="l" defTabSz="914400" rtl="0" eaLnBrk="1" latinLnBrk="0" hangingPunct="1">
      <a:defRPr sz="1200" kern="1200">
        <a:solidFill>
          <a:schemeClr val="tx1"/>
        </a:solidFill>
        <a:latin typeface="Segoe UI" pitchFamily="34" charset="0"/>
        <a:ea typeface="Segoe UI" pitchFamily="34" charset="0"/>
        <a:cs typeface="Segoe UI" pitchFamily="34" charset="0"/>
      </a:defRPr>
    </a:lvl4pPr>
    <a:lvl5pPr marL="1828800" algn="l" defTabSz="914400" rtl="0" eaLnBrk="1" latinLnBrk="0" hangingPunct="1">
      <a:defRPr sz="1200" kern="1200">
        <a:solidFill>
          <a:schemeClr val="tx1"/>
        </a:solidFill>
        <a:latin typeface="Segoe UI" pitchFamily="34" charset="0"/>
        <a:ea typeface="Segoe UI" pitchFamily="34" charset="0"/>
        <a:cs typeface="Segoe UI"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1" dirty="0" smtClean="0"/>
              <a:t>Note </a:t>
            </a:r>
            <a:r>
              <a:rPr lang="en-US" b="1" dirty="0" smtClean="0"/>
              <a:t>to </a:t>
            </a:r>
            <a:r>
              <a:rPr lang="en-US" b="1" dirty="0" smtClean="0"/>
              <a:t>trainer</a:t>
            </a:r>
            <a:r>
              <a:rPr lang="en-US" b="0" dirty="0" smtClean="0"/>
              <a:t>:</a:t>
            </a:r>
            <a:r>
              <a:rPr lang="en-US" b="0" baseline="0" dirty="0" smtClean="0"/>
              <a:t> </a:t>
            </a:r>
            <a:r>
              <a:rPr lang="en-US" dirty="0" smtClean="0"/>
              <a:t>For </a:t>
            </a:r>
            <a:r>
              <a:rPr lang="en-US" dirty="0" smtClean="0"/>
              <a:t>detailed help in customizing this template, see the very last slide. Also, look for additional lesson text in the notes pane of some slides.]</a:t>
            </a:r>
          </a:p>
        </p:txBody>
      </p:sp>
      <p:sp>
        <p:nvSpPr>
          <p:cNvPr id="4" name="Slide Number Placeholder 3"/>
          <p:cNvSpPr>
            <a:spLocks noGrp="1"/>
          </p:cNvSpPr>
          <p:nvPr>
            <p:ph type="sldNum" sz="quarter" idx="10"/>
          </p:nvPr>
        </p:nvSpPr>
        <p:spPr/>
        <p:txBody>
          <a:bodyPr/>
          <a:lstStyle/>
          <a:p>
            <a:fld id="{6D495259-C478-458E-8F66-D0CFA83DA988}" type="slidenum">
              <a:rPr lang="en-US" smtClean="0"/>
              <a:t>1</a:t>
            </a:fld>
            <a:endParaRPr lang="en-US" dirty="0"/>
          </a:p>
        </p:txBody>
      </p:sp>
    </p:spTree>
    <p:extLst>
      <p:ext uri="{BB962C8B-B14F-4D97-AF65-F5344CB8AC3E}">
        <p14:creationId xmlns:p14="http://schemas.microsoft.com/office/powerpoint/2010/main" val="2742232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10</a:t>
            </a:fld>
            <a:endParaRPr lang="en-US" dirty="0"/>
          </a:p>
        </p:txBody>
      </p:sp>
    </p:spTree>
    <p:extLst>
      <p:ext uri="{BB962C8B-B14F-4D97-AF65-F5344CB8AC3E}">
        <p14:creationId xmlns:p14="http://schemas.microsoft.com/office/powerpoint/2010/main" val="439358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11</a:t>
            </a:fld>
            <a:endParaRPr lang="en-US" dirty="0"/>
          </a:p>
        </p:txBody>
      </p:sp>
    </p:spTree>
    <p:extLst>
      <p:ext uri="{BB962C8B-B14F-4D97-AF65-F5344CB8AC3E}">
        <p14:creationId xmlns:p14="http://schemas.microsoft.com/office/powerpoint/2010/main" val="22432061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12</a:t>
            </a:fld>
            <a:endParaRPr lang="en-US" dirty="0"/>
          </a:p>
        </p:txBody>
      </p:sp>
    </p:spTree>
    <p:extLst>
      <p:ext uri="{BB962C8B-B14F-4D97-AF65-F5344CB8AC3E}">
        <p14:creationId xmlns:p14="http://schemas.microsoft.com/office/powerpoint/2010/main" val="5239388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Note: </a:t>
            </a:r>
            <a:r>
              <a:rPr lang="en-US" dirty="0" smtClean="0"/>
              <a:t>These marks are just for show. They </a:t>
            </a:r>
            <a:r>
              <a:rPr lang="en-US" dirty="0" smtClean="0"/>
              <a:t>won’t </a:t>
            </a:r>
            <a:r>
              <a:rPr lang="en-US" dirty="0" smtClean="0"/>
              <a:t>be on printed pages, even when you see them on the screen.</a:t>
            </a:r>
          </a:p>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13</a:t>
            </a:fld>
            <a:endParaRPr lang="en-US" dirty="0"/>
          </a:p>
        </p:txBody>
      </p:sp>
    </p:spTree>
    <p:extLst>
      <p:ext uri="{BB962C8B-B14F-4D97-AF65-F5344CB8AC3E}">
        <p14:creationId xmlns:p14="http://schemas.microsoft.com/office/powerpoint/2010/main" val="34422173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14</a:t>
            </a:fld>
            <a:endParaRPr lang="en-US" dirty="0"/>
          </a:p>
        </p:txBody>
      </p:sp>
    </p:spTree>
    <p:extLst>
      <p:ext uri="{BB962C8B-B14F-4D97-AF65-F5344CB8AC3E}">
        <p14:creationId xmlns:p14="http://schemas.microsoft.com/office/powerpoint/2010/main" val="3583030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steps 2 and 4,</a:t>
            </a:r>
            <a:r>
              <a:rPr lang="en-US" baseline="0" dirty="0" smtClean="0"/>
              <a:t> you could instead use </a:t>
            </a:r>
            <a:r>
              <a:rPr lang="en-US" dirty="0" smtClean="0"/>
              <a:t>keyboard shortcuts to do the same thing, by pressing CTRL+X to cut</a:t>
            </a:r>
            <a:r>
              <a:rPr lang="en-US" baseline="0" dirty="0" smtClean="0"/>
              <a:t> (t</a:t>
            </a:r>
            <a:r>
              <a:rPr lang="en-US" dirty="0" smtClean="0"/>
              <a:t>hink of the X as a scissor)</a:t>
            </a:r>
            <a:r>
              <a:rPr lang="en-US" baseline="0" dirty="0" smtClean="0"/>
              <a:t> and CTRL+V to paste.</a:t>
            </a:r>
          </a:p>
          <a:p>
            <a:r>
              <a:rPr lang="en-US" baseline="0" dirty="0" smtClean="0"/>
              <a:t>O</a:t>
            </a:r>
            <a:r>
              <a:rPr lang="en-US" dirty="0" smtClean="0"/>
              <a:t>nce you start editing documents, you’ll see how fast and convenient these keyboard shortcuts are.</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15</a:t>
            </a:fld>
            <a:endParaRPr lang="en-US" dirty="0"/>
          </a:p>
        </p:txBody>
      </p:sp>
    </p:spTree>
    <p:extLst>
      <p:ext uri="{BB962C8B-B14F-4D97-AF65-F5344CB8AC3E}">
        <p14:creationId xmlns:p14="http://schemas.microsoft.com/office/powerpoint/2010/main" val="1463972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16</a:t>
            </a:fld>
            <a:endParaRPr lang="en-US" dirty="0"/>
          </a:p>
        </p:txBody>
      </p:sp>
    </p:spTree>
    <p:extLst>
      <p:ext uri="{BB962C8B-B14F-4D97-AF65-F5344CB8AC3E}">
        <p14:creationId xmlns:p14="http://schemas.microsoft.com/office/powerpoint/2010/main" val="217828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 to use another handy keyboard shortcut, press CTRL+Z twice to do the same thing.</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17</a:t>
            </a:fld>
            <a:endParaRPr lang="en-US" dirty="0"/>
          </a:p>
        </p:txBody>
      </p:sp>
    </p:spTree>
    <p:extLst>
      <p:ext uri="{BB962C8B-B14F-4D97-AF65-F5344CB8AC3E}">
        <p14:creationId xmlns:p14="http://schemas.microsoft.com/office/powerpoint/2010/main" val="284828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18</a:t>
            </a:fld>
            <a:endParaRPr lang="en-US" dirty="0"/>
          </a:p>
        </p:txBody>
      </p:sp>
    </p:spTree>
    <p:extLst>
      <p:ext uri="{BB962C8B-B14F-4D97-AF65-F5344CB8AC3E}">
        <p14:creationId xmlns:p14="http://schemas.microsoft.com/office/powerpoint/2010/main" val="3518403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19</a:t>
            </a:fld>
            <a:endParaRPr lang="en-US" dirty="0"/>
          </a:p>
        </p:txBody>
      </p:sp>
    </p:spTree>
    <p:extLst>
      <p:ext uri="{BB962C8B-B14F-4D97-AF65-F5344CB8AC3E}">
        <p14:creationId xmlns:p14="http://schemas.microsoft.com/office/powerpoint/2010/main" val="3400892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a:t>
            </a:fld>
            <a:endParaRPr lang="en-US" dirty="0"/>
          </a:p>
        </p:txBody>
      </p:sp>
    </p:spTree>
    <p:extLst>
      <p:ext uri="{BB962C8B-B14F-4D97-AF65-F5344CB8AC3E}">
        <p14:creationId xmlns:p14="http://schemas.microsoft.com/office/powerpoint/2010/main" val="2687346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20</a:t>
            </a:fld>
            <a:endParaRPr lang="en-US" dirty="0"/>
          </a:p>
        </p:txBody>
      </p:sp>
    </p:spTree>
    <p:extLst>
      <p:ext uri="{BB962C8B-B14F-4D97-AF65-F5344CB8AC3E}">
        <p14:creationId xmlns:p14="http://schemas.microsoft.com/office/powerpoint/2010/main" val="22258892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21</a:t>
            </a:fld>
            <a:endParaRPr lang="en-US" dirty="0"/>
          </a:p>
        </p:txBody>
      </p:sp>
    </p:spTree>
    <p:extLst>
      <p:ext uri="{BB962C8B-B14F-4D97-AF65-F5344CB8AC3E}">
        <p14:creationId xmlns:p14="http://schemas.microsoft.com/office/powerpoint/2010/main" val="40301443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22</a:t>
            </a:fld>
            <a:endParaRPr lang="en-US" dirty="0"/>
          </a:p>
        </p:txBody>
      </p:sp>
    </p:spTree>
    <p:extLst>
      <p:ext uri="{BB962C8B-B14F-4D97-AF65-F5344CB8AC3E}">
        <p14:creationId xmlns:p14="http://schemas.microsoft.com/office/powerpoint/2010/main" val="6857391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23</a:t>
            </a:fld>
            <a:endParaRPr lang="en-US" dirty="0"/>
          </a:p>
        </p:txBody>
      </p:sp>
    </p:spTree>
    <p:extLst>
      <p:ext uri="{BB962C8B-B14F-4D97-AF65-F5344CB8AC3E}">
        <p14:creationId xmlns:p14="http://schemas.microsoft.com/office/powerpoint/2010/main" val="6255357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1" dirty="0" smtClean="0"/>
              <a:t>Note to trainer</a:t>
            </a:r>
            <a:r>
              <a:rPr lang="en-US" dirty="0" smtClean="0"/>
              <a:t>: With </a:t>
            </a:r>
            <a:r>
              <a:rPr lang="en-US" dirty="0" smtClean="0"/>
              <a:t>Word </a:t>
            </a:r>
            <a:r>
              <a:rPr lang="en-US" dirty="0" smtClean="0"/>
              <a:t>2010 installed on your computer, you can click the link in the slide to go to an </a:t>
            </a:r>
            <a:r>
              <a:rPr lang="en-US" dirty="0" smtClean="0"/>
              <a:t>online </a:t>
            </a:r>
            <a:r>
              <a:rPr lang="en-US" dirty="0" smtClean="0"/>
              <a:t>practice. In the practice, you can work through each of these tasks in </a:t>
            </a:r>
            <a:r>
              <a:rPr lang="en-US" dirty="0" smtClean="0"/>
              <a:t>Word</a:t>
            </a:r>
            <a:r>
              <a:rPr lang="en-US" baseline="0" dirty="0" smtClean="0"/>
              <a:t> </a:t>
            </a:r>
            <a:r>
              <a:rPr lang="en-US" dirty="0" smtClean="0"/>
              <a:t>2010</a:t>
            </a:r>
            <a:r>
              <a:rPr lang="en-US" dirty="0" smtClean="0"/>
              <a:t>, with instructions to guide you. Important: If you </a:t>
            </a:r>
            <a:r>
              <a:rPr lang="en-US" dirty="0" smtClean="0"/>
              <a:t>don’t </a:t>
            </a:r>
            <a:r>
              <a:rPr lang="en-US" dirty="0" smtClean="0"/>
              <a:t>have </a:t>
            </a:r>
            <a:r>
              <a:rPr lang="en-US" dirty="0" smtClean="0"/>
              <a:t>Word </a:t>
            </a:r>
            <a:r>
              <a:rPr lang="en-US" dirty="0" smtClean="0"/>
              <a:t>2010, you </a:t>
            </a:r>
            <a:r>
              <a:rPr lang="en-US" dirty="0" smtClean="0"/>
              <a:t>won’t </a:t>
            </a:r>
            <a:r>
              <a:rPr lang="en-US" dirty="0" smtClean="0"/>
              <a:t>be able to access the practice instructions.]</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24</a:t>
            </a:fld>
            <a:endParaRPr lang="en-US" dirty="0"/>
          </a:p>
        </p:txBody>
      </p:sp>
    </p:spTree>
    <p:extLst>
      <p:ext uri="{BB962C8B-B14F-4D97-AF65-F5344CB8AC3E}">
        <p14:creationId xmlns:p14="http://schemas.microsoft.com/office/powerpoint/2010/main" val="9568209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25</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26</a:t>
            </a:fld>
            <a:endParaRPr lang="en-US" dirty="0"/>
          </a:p>
        </p:txBody>
      </p:sp>
    </p:spTree>
    <p:extLst>
      <p:ext uri="{BB962C8B-B14F-4D97-AF65-F5344CB8AC3E}">
        <p14:creationId xmlns:p14="http://schemas.microsoft.com/office/powerpoint/2010/main" val="36556797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27</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28</a:t>
            </a:fld>
            <a:endParaRPr lang="en-US" dirty="0"/>
          </a:p>
        </p:txBody>
      </p:sp>
    </p:spTree>
    <p:extLst>
      <p:ext uri="{BB962C8B-B14F-4D97-AF65-F5344CB8AC3E}">
        <p14:creationId xmlns:p14="http://schemas.microsoft.com/office/powerpoint/2010/main" val="33436812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29</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3</a:t>
            </a:fld>
            <a:endParaRPr lang="en-US" dirty="0"/>
          </a:p>
        </p:txBody>
      </p:sp>
    </p:spTree>
    <p:extLst>
      <p:ext uri="{BB962C8B-B14F-4D97-AF65-F5344CB8AC3E}">
        <p14:creationId xmlns:p14="http://schemas.microsoft.com/office/powerpoint/2010/main" val="15356273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30</a:t>
            </a:fld>
            <a:endParaRPr lang="en-US" dirty="0"/>
          </a:p>
        </p:txBody>
      </p:sp>
    </p:spTree>
    <p:extLst>
      <p:ext uri="{BB962C8B-B14F-4D97-AF65-F5344CB8AC3E}">
        <p14:creationId xmlns:p14="http://schemas.microsoft.com/office/powerpoint/2010/main" val="7006585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31</a:t>
            </a:fld>
            <a:endParaRPr lang="en-US" dirty="0"/>
          </a:p>
        </p:txBody>
      </p:sp>
    </p:spTree>
    <p:extLst>
      <p:ext uri="{BB962C8B-B14F-4D97-AF65-F5344CB8AC3E}">
        <p14:creationId xmlns:p14="http://schemas.microsoft.com/office/powerpoint/2010/main" val="7016142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32</a:t>
            </a:fld>
            <a:endParaRPr lang="en-US" dirty="0"/>
          </a:p>
        </p:txBody>
      </p:sp>
    </p:spTree>
    <p:extLst>
      <p:ext uri="{BB962C8B-B14F-4D97-AF65-F5344CB8AC3E}">
        <p14:creationId xmlns:p14="http://schemas.microsoft.com/office/powerpoint/2010/main" val="5448491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33</a:t>
            </a:fld>
            <a:endParaRPr lang="en-US" dirty="0"/>
          </a:p>
        </p:txBody>
      </p:sp>
    </p:spTree>
    <p:extLst>
      <p:ext uri="{BB962C8B-B14F-4D97-AF65-F5344CB8AC3E}">
        <p14:creationId xmlns:p14="http://schemas.microsoft.com/office/powerpoint/2010/main" val="316529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191000"/>
            <a:ext cx="5486400" cy="4876800"/>
          </a:xfrm>
        </p:spPr>
        <p:txBody>
          <a:bodyPr/>
          <a:lstStyle/>
          <a:p>
            <a:pPr eaLnBrk="1" hangingPunct="1"/>
            <a:r>
              <a:rPr lang="en-US" sz="1100" b="1" dirty="0" smtClean="0"/>
              <a:t>Using This Template</a:t>
            </a:r>
          </a:p>
          <a:p>
            <a:pPr eaLnBrk="1" hangingPunct="1"/>
            <a:r>
              <a:rPr lang="en-US" sz="990" dirty="0" smtClean="0"/>
              <a:t>This Microsoft PowerPoint</a:t>
            </a:r>
            <a:r>
              <a:rPr lang="en-US" sz="990" baseline="30000" dirty="0" smtClean="0"/>
              <a:t>®</a:t>
            </a:r>
            <a:r>
              <a:rPr lang="en-US" sz="990" dirty="0" smtClean="0"/>
              <a:t> template has training content</a:t>
            </a:r>
            <a:r>
              <a:rPr lang="en-US" sz="990" baseline="0" dirty="0" smtClean="0"/>
              <a:t> for those who are new to Word</a:t>
            </a:r>
            <a:r>
              <a:rPr lang="en-US" sz="990" dirty="0" smtClean="0"/>
              <a:t> about</a:t>
            </a:r>
            <a:r>
              <a:rPr lang="en-US" sz="990" baseline="0" dirty="0" smtClean="0"/>
              <a:t> moving around in a document, using formatting marks, moving text, and changing line spacing and alignment in Word </a:t>
            </a:r>
            <a:r>
              <a:rPr lang="en-US" sz="990" dirty="0" smtClean="0"/>
              <a:t>2010. Its content is adapted from the Office.com Training course called “Create your first</a:t>
            </a:r>
            <a:r>
              <a:rPr lang="en-US" sz="990" baseline="0" dirty="0" smtClean="0"/>
              <a:t> Word document II.”</a:t>
            </a:r>
            <a:endParaRPr lang="en-US" sz="990" b="1" dirty="0" smtClean="0"/>
          </a:p>
          <a:p>
            <a:pPr eaLnBrk="1" hangingPunct="1"/>
            <a:r>
              <a:rPr lang="en-US" sz="990" b="1" dirty="0" smtClean="0"/>
              <a:t>Slide layouts: </a:t>
            </a:r>
            <a:r>
              <a:rPr lang="en-US" sz="990" b="0" dirty="0" smtClean="0"/>
              <a:t>Each slide has a custom layout.</a:t>
            </a:r>
            <a:r>
              <a:rPr lang="en-US" sz="990" b="0" baseline="0" dirty="0" smtClean="0"/>
              <a:t> To apply the custom layout to a new slide, right-click the slide thumbnail, point to </a:t>
            </a:r>
            <a:r>
              <a:rPr lang="en-US" sz="990" b="1" baseline="0" dirty="0" smtClean="0"/>
              <a:t>Layout</a:t>
            </a:r>
            <a:r>
              <a:rPr lang="en-US" sz="990" b="0" baseline="0" dirty="0" smtClean="0"/>
              <a:t>, and click the layout from the </a:t>
            </a:r>
            <a:r>
              <a:rPr lang="en-US" sz="990" b="1" baseline="0" dirty="0" smtClean="0"/>
              <a:t>Layout</a:t>
            </a:r>
            <a:r>
              <a:rPr lang="en-US" sz="990" b="0" baseline="0" dirty="0" smtClean="0"/>
              <a:t> gallery. To alter the layouts, open master view and alter the specific master layout in that view. You can find the </a:t>
            </a:r>
            <a:r>
              <a:rPr lang="en-US" sz="990" b="0" baseline="0" dirty="0" smtClean="0"/>
              <a:t>layout’s </a:t>
            </a:r>
            <a:r>
              <a:rPr lang="en-US" sz="990" b="0" baseline="0" dirty="0" smtClean="0"/>
              <a:t>title by pointing to its thumbnail.</a:t>
            </a:r>
            <a:endParaRPr lang="en-US" sz="990" b="0" dirty="0" smtClean="0"/>
          </a:p>
          <a:p>
            <a:pPr eaLnBrk="1" hangingPunct="1"/>
            <a:r>
              <a:rPr lang="en-US" sz="990" b="1" dirty="0" smtClean="0"/>
              <a:t>Animations:</a:t>
            </a:r>
            <a:r>
              <a:rPr lang="en-US" sz="990" dirty="0" smtClean="0"/>
              <a:t> Custom animation effects are applied throughout the presentation. These include </a:t>
            </a:r>
            <a:r>
              <a:rPr lang="en-US" sz="990" b="1" dirty="0" smtClean="0"/>
              <a:t>Float In</a:t>
            </a:r>
            <a:r>
              <a:rPr lang="en-US" sz="990" dirty="0" smtClean="0"/>
              <a:t> (</a:t>
            </a:r>
            <a:r>
              <a:rPr lang="en-US" sz="990" b="1" dirty="0" smtClean="0"/>
              <a:t>Up</a:t>
            </a:r>
            <a:r>
              <a:rPr lang="en-US" sz="990" dirty="0" smtClean="0"/>
              <a:t> or </a:t>
            </a:r>
            <a:r>
              <a:rPr lang="en-US" sz="990" b="1" dirty="0" smtClean="0"/>
              <a:t>Down</a:t>
            </a:r>
            <a:r>
              <a:rPr lang="en-US" sz="990" dirty="0" smtClean="0"/>
              <a:t> option), </a:t>
            </a:r>
            <a:r>
              <a:rPr lang="en-US" sz="990" b="1" dirty="0" smtClean="0"/>
              <a:t>Fade</a:t>
            </a:r>
            <a:r>
              <a:rPr lang="en-US" sz="990" dirty="0" smtClean="0"/>
              <a:t>,</a:t>
            </a:r>
            <a:r>
              <a:rPr lang="en-US" sz="990" baseline="0" dirty="0" smtClean="0"/>
              <a:t> and </a:t>
            </a:r>
            <a:r>
              <a:rPr lang="en-US" sz="990" b="1" baseline="0" dirty="0" smtClean="0"/>
              <a:t>Zoom</a:t>
            </a:r>
            <a:r>
              <a:rPr lang="en-US" sz="990" dirty="0" smtClean="0"/>
              <a:t>. To alter animation effects, click the </a:t>
            </a:r>
            <a:r>
              <a:rPr lang="en-US" sz="990" b="1" dirty="0" smtClean="0"/>
              <a:t>Animations</a:t>
            </a:r>
            <a:r>
              <a:rPr lang="en-US" sz="990" dirty="0" smtClean="0"/>
              <a:t> tab, and</a:t>
            </a:r>
            <a:r>
              <a:rPr lang="en-US" sz="990" baseline="0" dirty="0" smtClean="0"/>
              <a:t> use the </a:t>
            </a:r>
            <a:r>
              <a:rPr lang="en-US" sz="990" b="1" baseline="0" dirty="0" smtClean="0"/>
              <a:t>Add Animation</a:t>
            </a:r>
            <a:r>
              <a:rPr lang="en-US" sz="990" baseline="0" dirty="0" smtClean="0"/>
              <a:t> gallery and </a:t>
            </a:r>
            <a:r>
              <a:rPr lang="en-US" sz="990" b="1" baseline="0" dirty="0" smtClean="0"/>
              <a:t>Timing</a:t>
            </a:r>
            <a:r>
              <a:rPr lang="en-US" sz="990" baseline="0" dirty="0" smtClean="0"/>
              <a:t> options. </a:t>
            </a:r>
            <a:r>
              <a:rPr lang="en-US" sz="990" b="1" baseline="0" dirty="0" smtClean="0"/>
              <a:t>Effect Options</a:t>
            </a:r>
            <a:r>
              <a:rPr lang="en-US" sz="990" baseline="0" dirty="0" smtClean="0"/>
              <a:t> gives you choices about the effect; click </a:t>
            </a:r>
            <a:r>
              <a:rPr lang="en-US" sz="990" b="1" baseline="0" dirty="0" smtClean="0"/>
              <a:t>Animation Pane</a:t>
            </a:r>
            <a:r>
              <a:rPr lang="en-US" sz="990" baseline="0" dirty="0" smtClean="0"/>
              <a:t> on the </a:t>
            </a:r>
            <a:r>
              <a:rPr lang="en-US" sz="990" b="1" baseline="0" dirty="0" smtClean="0"/>
              <a:t>Animations</a:t>
            </a:r>
            <a:r>
              <a:rPr lang="en-US" sz="990" baseline="0" dirty="0" smtClean="0"/>
              <a:t> tab to work with multiple animations. </a:t>
            </a:r>
          </a:p>
          <a:p>
            <a:pPr eaLnBrk="1" hangingPunct="1"/>
            <a:r>
              <a:rPr lang="en-US" sz="990" b="1" baseline="0" dirty="0" smtClean="0"/>
              <a:t>Transitions</a:t>
            </a:r>
            <a:r>
              <a:rPr lang="en-US" sz="990" baseline="0" dirty="0" smtClean="0"/>
              <a:t>: One transition, </a:t>
            </a:r>
            <a:r>
              <a:rPr lang="en-US" sz="990" b="1" baseline="0" dirty="0" smtClean="0"/>
              <a:t>Doors</a:t>
            </a:r>
            <a:r>
              <a:rPr lang="en-US" sz="990" baseline="0" dirty="0" smtClean="0"/>
              <a:t>, is used to emphasize sections of the slide show. </a:t>
            </a:r>
            <a:r>
              <a:rPr lang="en-US" sz="990" baseline="0" dirty="0" smtClean="0"/>
              <a:t>It’s </a:t>
            </a:r>
            <a:r>
              <a:rPr lang="en-US" sz="990" baseline="0" dirty="0" smtClean="0"/>
              <a:t>applied on the </a:t>
            </a:r>
            <a:r>
              <a:rPr lang="en-US" sz="990" b="1" baseline="0" dirty="0" smtClean="0"/>
              <a:t>Course Contents</a:t>
            </a:r>
            <a:r>
              <a:rPr lang="en-US" sz="990" baseline="0" dirty="0" smtClean="0"/>
              <a:t> slide, </a:t>
            </a:r>
            <a:r>
              <a:rPr lang="en-US" sz="990" b="1" baseline="0" dirty="0" smtClean="0"/>
              <a:t>Lesson</a:t>
            </a:r>
            <a:r>
              <a:rPr lang="en-US" sz="990" baseline="0" dirty="0" smtClean="0"/>
              <a:t> slide, and the first test slide. </a:t>
            </a:r>
          </a:p>
          <a:p>
            <a:pPr eaLnBrk="1" hangingPunct="1"/>
            <a:r>
              <a:rPr lang="en-US" sz="990" b="1" dirty="0" smtClean="0"/>
              <a:t>Hyperlinks to online course:</a:t>
            </a:r>
            <a:r>
              <a:rPr lang="en-US" sz="990" dirty="0" smtClean="0"/>
              <a:t> The template contains links to the online version of this training course. The links take you to the hands-on practice session for each lesson and to the Quick Reference Card that is published for this course. </a:t>
            </a:r>
            <a:r>
              <a:rPr lang="en-US" sz="990" b="1" dirty="0" smtClean="0"/>
              <a:t>Please take note:</a:t>
            </a:r>
            <a:r>
              <a:rPr lang="en-US" sz="990" dirty="0" smtClean="0"/>
              <a:t> You must have Word 2010 installed to view the hands-on practice sessions. If you </a:t>
            </a:r>
            <a:r>
              <a:rPr lang="en-US" sz="990" dirty="0" smtClean="0"/>
              <a:t>don’t </a:t>
            </a:r>
            <a:r>
              <a:rPr lang="en-US" sz="990" dirty="0" smtClean="0"/>
              <a:t>have Word 2010, you </a:t>
            </a:r>
            <a:r>
              <a:rPr lang="en-US" sz="990" dirty="0" smtClean="0"/>
              <a:t>won’t </a:t>
            </a:r>
            <a:r>
              <a:rPr lang="en-US" sz="990" dirty="0" smtClean="0"/>
              <a:t>be able to access the practice instructions. </a:t>
            </a:r>
          </a:p>
          <a:p>
            <a:pPr eaLnBrk="1" hangingPunct="1"/>
            <a:r>
              <a:rPr lang="en-US" sz="990" b="1" dirty="0" smtClean="0"/>
              <a:t>Headers and footers:</a:t>
            </a:r>
            <a:r>
              <a:rPr lang="en-US" sz="990" dirty="0" smtClean="0"/>
              <a:t> The template contains a footer that has the course title. To add footers such as the date or slide numbers,</a:t>
            </a:r>
            <a:r>
              <a:rPr lang="en-US" sz="990" baseline="0" dirty="0" smtClean="0"/>
              <a:t> click the </a:t>
            </a:r>
            <a:r>
              <a:rPr lang="en-US" sz="990" b="1" baseline="0" dirty="0" smtClean="0"/>
              <a:t>Insert</a:t>
            </a:r>
            <a:r>
              <a:rPr lang="en-US" sz="990" baseline="0" dirty="0" smtClean="0"/>
              <a:t> tab, and click </a:t>
            </a:r>
            <a:r>
              <a:rPr lang="en-US" sz="990" b="1" baseline="0" dirty="0" smtClean="0"/>
              <a:t>Header &amp; Footer</a:t>
            </a:r>
            <a:r>
              <a:rPr lang="en-US" sz="990" baseline="0" dirty="0" smtClean="0"/>
              <a:t>. </a:t>
            </a:r>
            <a:endParaRPr lang="en-US" sz="990" dirty="0" smtClean="0"/>
          </a:p>
        </p:txBody>
      </p:sp>
      <p:sp>
        <p:nvSpPr>
          <p:cNvPr id="4" name="Slide Number Placeholder 3"/>
          <p:cNvSpPr>
            <a:spLocks noGrp="1"/>
          </p:cNvSpPr>
          <p:nvPr>
            <p:ph type="sldNum" sz="quarter" idx="10"/>
          </p:nvPr>
        </p:nvSpPr>
        <p:spPr/>
        <p:txBody>
          <a:bodyPr/>
          <a:lstStyle/>
          <a:p>
            <a:fld id="{6D495259-C478-458E-8F66-D0CFA83DA988}" type="slidenum">
              <a:rPr lang="en-US" smtClean="0"/>
              <a:t>34</a:t>
            </a:fld>
            <a:endParaRPr lang="en-US" dirty="0"/>
          </a:p>
        </p:txBody>
      </p:sp>
    </p:spTree>
    <p:extLst>
      <p:ext uri="{BB962C8B-B14F-4D97-AF65-F5344CB8AC3E}">
        <p14:creationId xmlns:p14="http://schemas.microsoft.com/office/powerpoint/2010/main" val="653721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4</a:t>
            </a:fld>
            <a:endParaRPr lang="en-US" dirty="0"/>
          </a:p>
        </p:txBody>
      </p:sp>
    </p:spTree>
    <p:extLst>
      <p:ext uri="{BB962C8B-B14F-4D97-AF65-F5344CB8AC3E}">
        <p14:creationId xmlns:p14="http://schemas.microsoft.com/office/powerpoint/2010/main" val="2168869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5</a:t>
            </a:fld>
            <a:endParaRPr lang="en-US" dirty="0"/>
          </a:p>
        </p:txBody>
      </p:sp>
    </p:spTree>
    <p:extLst>
      <p:ext uri="{BB962C8B-B14F-4D97-AF65-F5344CB8AC3E}">
        <p14:creationId xmlns:p14="http://schemas.microsoft.com/office/powerpoint/2010/main" val="3168840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Tips:</a:t>
            </a:r>
            <a:r>
              <a:rPr lang="en-US" dirty="0" smtClean="0"/>
              <a:t> </a:t>
            </a:r>
          </a:p>
          <a:p>
            <a:pPr marL="171450" indent="-171450">
              <a:buFont typeface="Arial" pitchFamily="34" charset="0"/>
              <a:buChar char="•"/>
            </a:pPr>
            <a:r>
              <a:rPr lang="en-US" dirty="0" smtClean="0"/>
              <a:t>You can also press CTRL+LEFT ARROW to move left one word at a time. (Keep in mind that in keyboard shortcuts the plus sign (+) is not a key; it just means that you press the LEFT ARROW key while holding down the CTRL key.)</a:t>
            </a:r>
          </a:p>
          <a:p>
            <a:pPr marL="171450" indent="-171450">
              <a:buFont typeface="Arial" pitchFamily="34" charset="0"/>
              <a:buChar char="•"/>
            </a:pPr>
            <a:r>
              <a:rPr lang="en-US" dirty="0" smtClean="0"/>
              <a:t>To get a list of the keys you can use to move around the page, see the Quick Reference Card </a:t>
            </a:r>
            <a:r>
              <a:rPr lang="en-US" dirty="0" smtClean="0"/>
              <a:t>that’s </a:t>
            </a:r>
            <a:r>
              <a:rPr lang="en-US" dirty="0" smtClean="0"/>
              <a:t>linked to at the end of the course.</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6</a:t>
            </a:fld>
            <a:endParaRPr lang="en-US" dirty="0"/>
          </a:p>
        </p:txBody>
      </p:sp>
    </p:spTree>
    <p:extLst>
      <p:ext uri="{BB962C8B-B14F-4D97-AF65-F5344CB8AC3E}">
        <p14:creationId xmlns:p14="http://schemas.microsoft.com/office/powerpoint/2010/main" val="2383287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7</a:t>
            </a:fld>
            <a:endParaRPr lang="en-US" dirty="0"/>
          </a:p>
        </p:txBody>
      </p:sp>
    </p:spTree>
    <p:extLst>
      <p:ext uri="{BB962C8B-B14F-4D97-AF65-F5344CB8AC3E}">
        <p14:creationId xmlns:p14="http://schemas.microsoft.com/office/powerpoint/2010/main" val="2865454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also scroll by using your keyboard. Press the PAGE UP key to go up one screen or PAGE DOWN to go down one screen. </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8</a:t>
            </a:fld>
            <a:endParaRPr lang="en-US" dirty="0"/>
          </a:p>
        </p:txBody>
      </p:sp>
    </p:spTree>
    <p:extLst>
      <p:ext uri="{BB962C8B-B14F-4D97-AF65-F5344CB8AC3E}">
        <p14:creationId xmlns:p14="http://schemas.microsoft.com/office/powerpoint/2010/main" val="4013222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9</a:t>
            </a:fld>
            <a:endParaRPr lang="en-US" dirty="0"/>
          </a:p>
        </p:txBody>
      </p:sp>
    </p:spTree>
    <p:extLst>
      <p:ext uri="{BB962C8B-B14F-4D97-AF65-F5344CB8AC3E}">
        <p14:creationId xmlns:p14="http://schemas.microsoft.com/office/powerpoint/2010/main" val="7099767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3200400"/>
            <a:ext cx="5105400" cy="1470025"/>
          </a:xfrm>
        </p:spPr>
        <p:txBody>
          <a:bodyPr>
            <a:normAutofit/>
          </a:bodyPr>
          <a:lstStyle>
            <a:lvl1pPr algn="l">
              <a:defRPr sz="3600">
                <a:latin typeface="Segoe Light"/>
              </a:defRPr>
            </a:lvl1pPr>
          </a:lstStyle>
          <a:p>
            <a:endParaRPr lang="en-US" dirty="0"/>
          </a:p>
        </p:txBody>
      </p:sp>
      <p:sp>
        <p:nvSpPr>
          <p:cNvPr id="3" name="Subtitle 2"/>
          <p:cNvSpPr>
            <a:spLocks noGrp="1"/>
          </p:cNvSpPr>
          <p:nvPr>
            <p:ph type="subTitle" idx="1"/>
          </p:nvPr>
        </p:nvSpPr>
        <p:spPr>
          <a:xfrm>
            <a:off x="3810000" y="4648200"/>
            <a:ext cx="5105400" cy="1752600"/>
          </a:xfrm>
        </p:spPr>
        <p:txBody>
          <a:bodyPr>
            <a:normAutofit/>
          </a:bodyPr>
          <a:lstStyle>
            <a:lvl1pPr marL="0" indent="0" algn="l">
              <a:buNone/>
              <a:defRPr sz="2400">
                <a:solidFill>
                  <a:schemeClr val="tx1">
                    <a:tint val="75000"/>
                  </a:schemeClr>
                </a:solidFill>
                <a:latin typeface="Segoe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4" name="Date Placeholder 3"/>
          <p:cNvSpPr>
            <a:spLocks noGrp="1"/>
          </p:cNvSpPr>
          <p:nvPr>
            <p:ph type="dt" sz="half" idx="10"/>
          </p:nvPr>
        </p:nvSpPr>
        <p:spPr/>
        <p:txBody>
          <a:bodyPr/>
          <a:lstStyle/>
          <a:p>
            <a:fld id="{9360CE6B-BBBF-4D99-9D2A-707F8E30F0FE}"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Tree>
    <p:extLst>
      <p:ext uri="{BB962C8B-B14F-4D97-AF65-F5344CB8AC3E}">
        <p14:creationId xmlns:p14="http://schemas.microsoft.com/office/powerpoint/2010/main" val="3918530430"/>
      </p:ext>
    </p:extLst>
  </p:cSld>
  <p:clrMapOvr>
    <a:masterClrMapping/>
  </p:clrMapOvr>
  <p:transition spd="slow">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ggestions for practic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3880803"/>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857250" indent="-457200">
              <a:spcBef>
                <a:spcPts val="400"/>
              </a:spcBef>
              <a:spcAft>
                <a:spcPts val="1000"/>
              </a:spcAft>
              <a:buClr>
                <a:schemeClr val="accent6"/>
              </a:buClr>
              <a:buFont typeface="+mj-lt"/>
              <a:buAutoNum type="arabicPeriod"/>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1257300" indent="-342900">
              <a:spcBef>
                <a:spcPts val="200"/>
              </a:spcBef>
              <a:spcAft>
                <a:spcPts val="8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171700" indent="-342900">
              <a:spcBef>
                <a:spcPts val="200"/>
              </a:spcBef>
              <a:spcAft>
                <a:spcPts val="0"/>
              </a:spcAft>
              <a:buClr>
                <a:schemeClr val="accent6"/>
              </a:buClr>
              <a:buFont typeface="+mj-lt"/>
              <a:buAutoNum type="arabicPeriod"/>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EBF7CE7-12E8-414B-AC8C-37D343237FFE}"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9" name="Text Placeholder 8"/>
          <p:cNvSpPr>
            <a:spLocks noGrp="1"/>
          </p:cNvSpPr>
          <p:nvPr>
            <p:ph type="body" sz="quarter" idx="13"/>
          </p:nvPr>
        </p:nvSpPr>
        <p:spPr>
          <a:xfrm>
            <a:off x="533400" y="5410200"/>
            <a:ext cx="8153400" cy="762000"/>
          </a:xfrm>
        </p:spPr>
        <p:txBody>
          <a:bodyPr/>
          <a:lstStyle>
            <a:lvl1pPr marL="0" indent="0">
              <a:buNone/>
              <a:defRPr sz="2400">
                <a:latin typeface="Segoe UI" pitchFamily="34" charset="0"/>
                <a:ea typeface="Segoe UI" pitchFamily="34" charset="0"/>
                <a:cs typeface="Segoe UI" pitchFamily="34" charset="0"/>
              </a:defRPr>
            </a:lvl1pPr>
          </a:lstStyle>
          <a:p>
            <a:pPr lvl="0"/>
            <a:r>
              <a:rPr lang="en-US" smtClean="0"/>
              <a:t>Click to edit Master text styles</a:t>
            </a:r>
            <a:endParaRPr lang="en-US"/>
          </a:p>
        </p:txBody>
      </p:sp>
    </p:spTree>
    <p:extLst>
      <p:ext uri="{BB962C8B-B14F-4D97-AF65-F5344CB8AC3E}">
        <p14:creationId xmlns:p14="http://schemas.microsoft.com/office/powerpoint/2010/main" val="3412282877"/>
      </p:ext>
    </p:extLst>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st question, optional answer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602B1866-B4EF-4DEA-9D25-8FFF4867C977}"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8" name="Content Placeholder 2"/>
          <p:cNvSpPr>
            <a:spLocks noGrp="1"/>
          </p:cNvSpPr>
          <p:nvPr>
            <p:ph idx="13"/>
          </p:nvPr>
        </p:nvSpPr>
        <p:spPr>
          <a:xfrm>
            <a:off x="518160" y="2514600"/>
            <a:ext cx="8229600" cy="3581400"/>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val="2186876284"/>
      </p:ext>
    </p:extLst>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st answer, explana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FD53D4F4-30FC-4F92-AF9E-82CDEFA8FF1F}"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8" name="Content Placeholder 2"/>
          <p:cNvSpPr>
            <a:spLocks noGrp="1"/>
          </p:cNvSpPr>
          <p:nvPr>
            <p:ph idx="13"/>
          </p:nvPr>
        </p:nvSpPr>
        <p:spPr>
          <a:xfrm>
            <a:off x="508000" y="2514600"/>
            <a:ext cx="8229600" cy="3581400"/>
          </a:xfrm>
        </p:spPr>
        <p:txBody>
          <a:bodyPr vert="horz" lIns="91440" tIns="45720" rIns="91440" bIns="45720" rtlCol="0">
            <a:normAutofit/>
          </a:bodyPr>
          <a:lstStyle>
            <a:lvl1pPr marL="0" indent="0">
              <a:spcBef>
                <a:spcPts val="600"/>
              </a:spcBef>
              <a:spcAft>
                <a:spcPts val="1200"/>
              </a:spcAft>
              <a:buClr>
                <a:schemeClr val="accent6"/>
              </a:buClr>
              <a:buFont typeface="+mj-lt"/>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val="3591863876"/>
      </p:ext>
    </p:extLst>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RC">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67A2EF63-00BB-46BD-9427-C97688ECC9E1}"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Tree>
    <p:extLst>
      <p:ext uri="{BB962C8B-B14F-4D97-AF65-F5344CB8AC3E}">
        <p14:creationId xmlns:p14="http://schemas.microsoft.com/office/powerpoint/2010/main" val="2009659827"/>
      </p:ext>
    </p:extLst>
  </p:cSld>
  <p:clrMapOvr>
    <a:masterClrMapping/>
  </p:clrMapOvr>
  <p:transition spd="slow">
    <p:wipe dir="d"/>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6225B606-4B05-4374-B8AA-4AFB691C7EA2}" type="datetime1">
              <a:rPr lang="en-US" smtClean="0"/>
              <a:t>9/27/2010</a:t>
            </a:fld>
            <a:endParaRPr lang="en-US" dirty="0"/>
          </a:p>
        </p:txBody>
      </p:sp>
      <p:sp>
        <p:nvSpPr>
          <p:cNvPr id="6" name="Footer Placeholder 5"/>
          <p:cNvSpPr>
            <a:spLocks noGrp="1"/>
          </p:cNvSpPr>
          <p:nvPr>
            <p:ph type="ftr" sz="quarter" idx="11"/>
          </p:nvPr>
        </p:nvSpPr>
        <p:spPr/>
        <p:txBody>
          <a:bodyPr/>
          <a:lstStyle/>
          <a:p>
            <a:r>
              <a:rPr lang="en-US" dirty="0" smtClean="0"/>
              <a:t>Create your first Word document II</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t>‹#›</a:t>
            </a:fld>
            <a:endParaRPr lang="en-US" dirty="0"/>
          </a:p>
        </p:txBody>
      </p:sp>
    </p:spTree>
    <p:extLst>
      <p:ext uri="{BB962C8B-B14F-4D97-AF65-F5344CB8AC3E}">
        <p14:creationId xmlns:p14="http://schemas.microsoft.com/office/powerpoint/2010/main" val="1515197499"/>
      </p:ext>
    </p:extLst>
  </p:cSld>
  <p:clrMapOvr>
    <a:masterClrMapping/>
  </p:clrMapOvr>
  <p:transition spd="slow">
    <p:wipe dir="d"/>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lumMod val="50000"/>
                    <a:lumOff val="50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solidFill>
                  <a:schemeClr val="tx1">
                    <a:lumMod val="85000"/>
                    <a:lumOff val="15000"/>
                  </a:schemeClr>
                </a:solidFill>
                <a:latin typeface="Segoe UI" pitchFamily="34" charset="0"/>
                <a:ea typeface="Segoe UI" pitchFamily="34" charset="0"/>
                <a:cs typeface="Segoe UI" pitchFamily="34" charset="0"/>
              </a:defRPr>
            </a:lvl1pPr>
            <a:lvl2pPr>
              <a:defRPr sz="2800">
                <a:solidFill>
                  <a:schemeClr val="tx1">
                    <a:lumMod val="85000"/>
                    <a:lumOff val="15000"/>
                  </a:schemeClr>
                </a:solidFill>
                <a:latin typeface="Segoe UI" pitchFamily="34" charset="0"/>
                <a:ea typeface="Segoe UI" pitchFamily="34" charset="0"/>
                <a:cs typeface="Segoe UI" pitchFamily="34" charset="0"/>
              </a:defRPr>
            </a:lvl2pPr>
            <a:lvl3pPr>
              <a:defRPr sz="2400">
                <a:solidFill>
                  <a:schemeClr val="tx1">
                    <a:lumMod val="85000"/>
                    <a:lumOff val="15000"/>
                  </a:schemeClr>
                </a:solidFill>
                <a:latin typeface="Segoe UI" pitchFamily="34" charset="0"/>
                <a:ea typeface="Segoe UI" pitchFamily="34" charset="0"/>
                <a:cs typeface="Segoe UI" pitchFamily="34" charset="0"/>
              </a:defRPr>
            </a:lvl3pPr>
            <a:lvl4pPr>
              <a:defRPr sz="2000">
                <a:solidFill>
                  <a:schemeClr val="tx1">
                    <a:lumMod val="85000"/>
                    <a:lumOff val="15000"/>
                  </a:schemeClr>
                </a:solidFill>
                <a:latin typeface="Segoe UI" pitchFamily="34" charset="0"/>
                <a:ea typeface="Segoe UI" pitchFamily="34" charset="0"/>
                <a:cs typeface="Segoe UI" pitchFamily="34" charset="0"/>
              </a:defRPr>
            </a:lvl4pPr>
            <a:lvl5pPr>
              <a:defRPr sz="2000">
                <a:solidFill>
                  <a:schemeClr val="tx1">
                    <a:lumMod val="85000"/>
                    <a:lumOff val="15000"/>
                  </a:schemeClr>
                </a:solidFill>
                <a:latin typeface="Segoe UI" pitchFamily="34" charset="0"/>
                <a:ea typeface="Segoe UI" pitchFamily="34" charset="0"/>
                <a:cs typeface="Segoe U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2AE4AF20-F833-49B1-93CF-1D83A9FB82A5}" type="datetime1">
              <a:rPr lang="en-US" smtClean="0"/>
              <a:t>9/27/2010</a:t>
            </a:fld>
            <a:endParaRPr lang="en-US" dirty="0"/>
          </a:p>
        </p:txBody>
      </p:sp>
      <p:sp>
        <p:nvSpPr>
          <p:cNvPr id="6" name="Footer Placeholder 5"/>
          <p:cNvSpPr>
            <a:spLocks noGrp="1"/>
          </p:cNvSpPr>
          <p:nvPr>
            <p:ph type="ftr" sz="quarter" idx="11"/>
          </p:nvPr>
        </p:nvSpPr>
        <p:spPr/>
        <p:txBody>
          <a:bodyPr/>
          <a:lstStyle/>
          <a:p>
            <a:r>
              <a:rPr lang="en-US" dirty="0" smtClean="0"/>
              <a:t>Create your first Word document II</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t>‹#›</a:t>
            </a:fld>
            <a:endParaRPr lang="en-US" dirty="0"/>
          </a:p>
        </p:txBody>
      </p:sp>
    </p:spTree>
    <p:extLst>
      <p:ext uri="{BB962C8B-B14F-4D97-AF65-F5344CB8AC3E}">
        <p14:creationId xmlns:p14="http://schemas.microsoft.com/office/powerpoint/2010/main" val="4013367561"/>
      </p:ext>
    </p:extLst>
  </p:cSld>
  <p:clrMapOvr>
    <a:masterClrMapping/>
  </p:clrMapOvr>
  <p:transition spd="slow">
    <p:wipe dir="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lumMod val="85000"/>
                    <a:lumOff val="15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4157266C-3859-426B-B36A-C209C7006646}" type="datetime1">
              <a:rPr lang="en-US" smtClean="0"/>
              <a:t>9/27/2010</a:t>
            </a:fld>
            <a:endParaRPr lang="en-US" dirty="0"/>
          </a:p>
        </p:txBody>
      </p:sp>
      <p:sp>
        <p:nvSpPr>
          <p:cNvPr id="6" name="Footer Placeholder 5"/>
          <p:cNvSpPr>
            <a:spLocks noGrp="1"/>
          </p:cNvSpPr>
          <p:nvPr>
            <p:ph type="ftr" sz="quarter" idx="11"/>
          </p:nvPr>
        </p:nvSpPr>
        <p:spPr/>
        <p:txBody>
          <a:bodyPr/>
          <a:lstStyle/>
          <a:p>
            <a:r>
              <a:rPr lang="en-US" dirty="0" smtClean="0"/>
              <a:t>Create your first Word document II</a:t>
            </a:r>
            <a:endParaRPr lang="en-US" dirty="0"/>
          </a:p>
        </p:txBody>
      </p:sp>
      <p:sp>
        <p:nvSpPr>
          <p:cNvPr id="7" name="Slide Number Placeholder 6"/>
          <p:cNvSpPr>
            <a:spLocks noGrp="1"/>
          </p:cNvSpPr>
          <p:nvPr>
            <p:ph type="sldNum" sz="quarter" idx="12"/>
          </p:nvPr>
        </p:nvSpPr>
        <p:spPr/>
        <p:txBody>
          <a:bodyPr/>
          <a:lstStyle/>
          <a:p>
            <a:fld id="{D736C25D-E660-4766-A9D8-2DB735710ABD}" type="slidenum">
              <a:rPr lang="en-US" smtClean="0"/>
              <a:t>‹#›</a:t>
            </a:fld>
            <a:endParaRPr lang="en-US" dirty="0"/>
          </a:p>
        </p:txBody>
      </p:sp>
    </p:spTree>
    <p:extLst>
      <p:ext uri="{BB962C8B-B14F-4D97-AF65-F5344CB8AC3E}">
        <p14:creationId xmlns:p14="http://schemas.microsoft.com/office/powerpoint/2010/main" val="3057833832"/>
      </p:ext>
    </p:extLst>
  </p:cSld>
  <p:clrMapOvr>
    <a:masterClrMapping/>
  </p:clrMapOvr>
  <p:transition spd="slow">
    <p:wipe dir="d"/>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5153"/>
            <a:ext cx="8229600" cy="11430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lang="en-US" sz="28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226E789-A2BE-42AC-A685-808B192AE451}"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Tree>
    <p:extLst>
      <p:ext uri="{BB962C8B-B14F-4D97-AF65-F5344CB8AC3E}">
        <p14:creationId xmlns:p14="http://schemas.microsoft.com/office/powerpoint/2010/main" val="743705426"/>
      </p:ext>
    </p:extLst>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urse contents and goal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41437"/>
            <a:ext cx="8229600" cy="4525963"/>
          </a:xfrm>
        </p:spPr>
        <p:txBody>
          <a:bodyPr vert="horz" lIns="91440" tIns="45720" rIns="91440" bIns="45720" rtlCol="0">
            <a:normAutofit/>
          </a:bodyPr>
          <a:lstStyle>
            <a:lvl1pPr>
              <a:spcBef>
                <a:spcPts val="600"/>
              </a:spcBef>
              <a:spcAft>
                <a:spcPts val="1200"/>
              </a:spcAft>
              <a:buClr>
                <a:schemeClr val="accent6"/>
              </a:buClr>
              <a:defRPr lang="en-US" sz="2800" dirty="0" smtClean="0">
                <a:solidFill>
                  <a:schemeClr val="tx1">
                    <a:lumMod val="85000"/>
                    <a:lumOff val="15000"/>
                  </a:schemeClr>
                </a:solidFill>
                <a:latin typeface="Segoe UI" pitchFamily="34" charset="0"/>
                <a:ea typeface="Segoe UI" pitchFamily="34" charset="0"/>
                <a:cs typeface="Segoe UI" pitchFamily="34" charset="0"/>
              </a:defRPr>
            </a:lvl1pPr>
            <a:lvl2pPr>
              <a:spcBef>
                <a:spcPts val="400"/>
              </a:spcBef>
              <a:spcAft>
                <a:spcPts val="1000"/>
              </a:spcAft>
              <a:buClr>
                <a:schemeClr val="accent6"/>
              </a:buClr>
              <a:defRPr lang="en-US" sz="2400" dirty="0" smtClean="0">
                <a:solidFill>
                  <a:schemeClr val="tx1">
                    <a:lumMod val="85000"/>
                    <a:lumOff val="15000"/>
                  </a:schemeClr>
                </a:solidFill>
                <a:latin typeface="Segoe UI" pitchFamily="34" charset="0"/>
                <a:ea typeface="Segoe UI" pitchFamily="34" charset="0"/>
                <a:cs typeface="Segoe UI" pitchFamily="34" charset="0"/>
              </a:defRPr>
            </a:lvl2pPr>
            <a:lvl3pPr>
              <a:spcBef>
                <a:spcPts val="200"/>
              </a:spcBef>
              <a:spcAft>
                <a:spcPts val="800"/>
              </a:spcAft>
              <a:buClr>
                <a:schemeClr val="accent6"/>
              </a:buClr>
              <a:defRPr lang="en-US" sz="20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Arial" pitchFamily="34" charset="0"/>
              <a:buChar char="•"/>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057400" indent="-228600">
              <a:spcBef>
                <a:spcPts val="200"/>
              </a:spcBef>
              <a:spcAft>
                <a:spcPts val="0"/>
              </a:spcAft>
              <a:buClr>
                <a:schemeClr val="accent6"/>
              </a:buClr>
              <a:buFont typeface="Arial" pitchFamily="34" charset="0"/>
              <a:buChar char="•"/>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buFontTx/>
              <a:buChar cha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D055746-B113-4C2E-B005-87D844F05E41}"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Tree>
    <p:extLst>
      <p:ext uri="{BB962C8B-B14F-4D97-AF65-F5344CB8AC3E}">
        <p14:creationId xmlns:p14="http://schemas.microsoft.com/office/powerpoint/2010/main" val="2633690871"/>
      </p:ext>
    </p:extLst>
  </p:cSld>
  <p:clrMapOvr>
    <a:masterClrMapping/>
  </p:clrMapOvr>
  <p:transition spd="slow">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icture and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D94E017A-E2B4-4DA4-8960-B66A1BE9EA07}"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10" name="Picture Placeholder 9"/>
          <p:cNvSpPr>
            <a:spLocks noGrp="1"/>
          </p:cNvSpPr>
          <p:nvPr>
            <p:ph type="pic" sz="quarter" idx="13"/>
          </p:nvPr>
        </p:nvSpPr>
        <p:spPr>
          <a:xfrm>
            <a:off x="1041400" y="1752600"/>
            <a:ext cx="1371600" cy="1371600"/>
          </a:xfrm>
          <a:effectLst>
            <a:outerShdw blurRad="50800" dist="38100" dir="8100000" algn="tr" rotWithShape="0">
              <a:prstClr val="black">
                <a:alpha val="40000"/>
              </a:prstClr>
            </a:outerShdw>
          </a:effectLst>
        </p:spPr>
        <p:txBody>
          <a:bodyPr/>
          <a:lstStyle>
            <a:lvl1pPr marL="0" indent="0">
              <a:buFontTx/>
              <a:buNone/>
              <a:defRPr/>
            </a:lvl1pPr>
          </a:lstStyle>
          <a:p>
            <a:endParaRPr lang="en-US" dirty="0"/>
          </a:p>
        </p:txBody>
      </p:sp>
      <p:sp>
        <p:nvSpPr>
          <p:cNvPr id="12" name="Text Placeholder 11"/>
          <p:cNvSpPr>
            <a:spLocks noGrp="1"/>
          </p:cNvSpPr>
          <p:nvPr>
            <p:ph type="body" sz="quarter" idx="14"/>
          </p:nvPr>
        </p:nvSpPr>
        <p:spPr>
          <a:xfrm>
            <a:off x="3048000" y="1649506"/>
            <a:ext cx="5562600" cy="4343400"/>
          </a:xfrm>
        </p:spPr>
        <p:txBody>
          <a:bodyPr>
            <a:normAutofit/>
          </a:bodyPr>
          <a:lstStyle>
            <a:lvl1pPr marL="0" indent="0">
              <a:spcBef>
                <a:spcPts val="500"/>
              </a:spcBef>
              <a:spcAft>
                <a:spcPts val="2000"/>
              </a:spcAft>
              <a:buNone/>
              <a:defRPr sz="2400">
                <a:latin typeface="Segoe UI" pitchFamily="34" charset="0"/>
                <a:ea typeface="Segoe UI" pitchFamily="34" charset="0"/>
                <a:cs typeface="Segoe UI" pitchFamily="34" charset="0"/>
              </a:defRPr>
            </a:lvl1pPr>
            <a:lvl2pPr indent="0">
              <a:spcBef>
                <a:spcPts val="500"/>
              </a:spcBef>
              <a:spcAft>
                <a:spcPts val="2000"/>
              </a:spcAft>
              <a:buNone/>
              <a:defRPr/>
            </a:lvl2pPr>
            <a:lvl3pPr indent="0">
              <a:spcBef>
                <a:spcPts val="500"/>
              </a:spcBef>
              <a:spcAft>
                <a:spcPts val="2000"/>
              </a:spcAft>
              <a:buNone/>
              <a:defRPr/>
            </a:lvl3pPr>
            <a:lvl4pPr indent="0">
              <a:spcBef>
                <a:spcPts val="500"/>
              </a:spcBef>
              <a:spcAft>
                <a:spcPts val="2000"/>
              </a:spcAft>
              <a:buNone/>
              <a:defRPr/>
            </a:lvl4pPr>
            <a:lvl5pPr indent="0">
              <a:spcBef>
                <a:spcPts val="500"/>
              </a:spcBef>
              <a:spcAft>
                <a:spcPts val="2000"/>
              </a:spcAft>
              <a:buNone/>
              <a:defRPr/>
            </a:lvl5pPr>
          </a:lstStyle>
          <a:p>
            <a:pPr lvl="0"/>
            <a:r>
              <a:rPr lang="en-US" dirty="0" smtClean="0"/>
              <a:t>Click to edit Master text styles</a:t>
            </a:r>
            <a:endParaRPr lang="en-US" dirty="0"/>
          </a:p>
        </p:txBody>
      </p:sp>
    </p:spTree>
    <p:extLst>
      <p:ext uri="{BB962C8B-B14F-4D97-AF65-F5344CB8AC3E}">
        <p14:creationId xmlns:p14="http://schemas.microsoft.com/office/powerpoint/2010/main" val="1452685927"/>
      </p:ext>
    </p:extLst>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sson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304A18-CF11-434C-A598-C157BDBE2C0B}"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7" name="Text Placeholder 6"/>
          <p:cNvSpPr>
            <a:spLocks noGrp="1"/>
          </p:cNvSpPr>
          <p:nvPr>
            <p:ph type="body" sz="quarter" idx="13"/>
          </p:nvPr>
        </p:nvSpPr>
        <p:spPr>
          <a:xfrm>
            <a:off x="3733800" y="4191000"/>
            <a:ext cx="4873752" cy="1673352"/>
          </a:xfrm>
        </p:spPr>
        <p:txBody>
          <a:bodyPr/>
          <a:lstStyle>
            <a:lvl1pPr marL="0" indent="0">
              <a:buNone/>
              <a:defRPr sz="4000">
                <a:solidFill>
                  <a:schemeClr val="bg1">
                    <a:lumMod val="95000"/>
                  </a:schemeClr>
                </a:solidFill>
                <a:effectLst>
                  <a:outerShdw blurRad="38100" dist="38100" dir="2700000" algn="tl">
                    <a:srgbClr val="000000">
                      <a:alpha val="43137"/>
                    </a:srgbClr>
                  </a:outerShdw>
                </a:effectLst>
                <a:latin typeface="Segoe UI Semibold" pitchFamily="34" charset="0"/>
              </a:defRPr>
            </a:lvl1pPr>
          </a:lstStyle>
          <a:p>
            <a:pPr lvl="0"/>
            <a:r>
              <a:rPr lang="en-US" smtClean="0"/>
              <a:t>Click to edit Master text styles</a:t>
            </a:r>
          </a:p>
        </p:txBody>
      </p:sp>
      <p:sp>
        <p:nvSpPr>
          <p:cNvPr id="10" name="Text Placeholder 9"/>
          <p:cNvSpPr>
            <a:spLocks noGrp="1"/>
          </p:cNvSpPr>
          <p:nvPr>
            <p:ph type="body" sz="quarter" idx="14"/>
          </p:nvPr>
        </p:nvSpPr>
        <p:spPr>
          <a:xfrm>
            <a:off x="228600" y="3200400"/>
            <a:ext cx="3429000" cy="585216"/>
          </a:xfrm>
        </p:spPr>
        <p:txBody>
          <a:bodyPr/>
          <a:lstStyle>
            <a:lvl1pPr marL="0" indent="0">
              <a:buNone/>
              <a:defRPr>
                <a:solidFill>
                  <a:schemeClr val="bg1">
                    <a:lumMod val="50000"/>
                  </a:schemeClr>
                </a:solidFill>
                <a:latin typeface="Segoe UI Semibold"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smtClean="0"/>
              <a:t>Click to edit Master text styles</a:t>
            </a:r>
          </a:p>
        </p:txBody>
      </p:sp>
    </p:spTree>
    <p:extLst>
      <p:ext uri="{BB962C8B-B14F-4D97-AF65-F5344CB8AC3E}">
        <p14:creationId xmlns:p14="http://schemas.microsoft.com/office/powerpoint/2010/main" val="3818697621"/>
      </p:ext>
    </p:extLst>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deo and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0" y="990600"/>
            <a:ext cx="5943600" cy="446227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845331E-5D48-4501-9C2D-D9FAD29233C2}"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8" name="Text Placeholder 7"/>
          <p:cNvSpPr>
            <a:spLocks noGrp="1"/>
          </p:cNvSpPr>
          <p:nvPr>
            <p:ph type="body" sz="quarter" idx="13"/>
          </p:nvPr>
        </p:nvSpPr>
        <p:spPr>
          <a:xfrm>
            <a:off x="1524000" y="5638800"/>
            <a:ext cx="5943600" cy="533400"/>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400">
                <a:solidFill>
                  <a:schemeClr val="bg1">
                    <a:lumMod val="50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endParaRPr lang="en-US" dirty="0" smtClean="0"/>
          </a:p>
        </p:txBody>
      </p:sp>
    </p:spTree>
    <p:extLst>
      <p:ext uri="{BB962C8B-B14F-4D97-AF65-F5344CB8AC3E}">
        <p14:creationId xmlns:p14="http://schemas.microsoft.com/office/powerpoint/2010/main" val="3617081539"/>
      </p:ext>
    </p:extLst>
  </p:cSld>
  <p:clrMapOvr>
    <a:masterClrMapping/>
  </p:clrMapOvr>
  <p:transition spd="slow">
    <p:wipe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rt and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F20D204-F0EB-41B3-B64F-516DEE87E351}"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51816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1451864800"/>
      </p:ext>
    </p:extLst>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rt and text, lis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0376A1A-A96C-4A3A-A341-41E8D2332CF7}"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14478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8"/>
          <p:cNvSpPr>
            <a:spLocks noGrp="1"/>
          </p:cNvSpPr>
          <p:nvPr>
            <p:ph type="body" sz="quarter" idx="15"/>
          </p:nvPr>
        </p:nvSpPr>
        <p:spPr>
          <a:xfrm>
            <a:off x="6248400" y="2647334"/>
            <a:ext cx="2667000" cy="3524865"/>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4213350281"/>
      </p:ext>
    </p:extLst>
  </p:cSld>
  <p:clrMapOvr>
    <a:masterClrMapping/>
  </p:clrMapOvr>
  <p:transition spd="slow">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rt and text, callout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C72364E1-C79A-4E88-A8C6-96AA59AA64FA}"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9144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9"/>
          <p:cNvSpPr>
            <a:spLocks noGrp="1"/>
          </p:cNvSpPr>
          <p:nvPr>
            <p:ph type="body" sz="quarter" idx="15"/>
          </p:nvPr>
        </p:nvSpPr>
        <p:spPr>
          <a:xfrm>
            <a:off x="6248400" y="2057400"/>
            <a:ext cx="2667000" cy="4114800"/>
          </a:xfrm>
        </p:spPr>
        <p:txBody>
          <a:bodyPr>
            <a:normAutofit/>
          </a:bodyPr>
          <a:lstStyle>
            <a:lvl1pPr marL="228600" indent="0">
              <a:spcAft>
                <a:spcPts val="300"/>
              </a:spcAft>
              <a:buClr>
                <a:schemeClr val="accent6"/>
              </a:buClr>
              <a:buFont typeface="Arial" pitchFamily="34" charset="0"/>
              <a:buNone/>
              <a:defRPr sz="1600">
                <a:latin typeface="Segoe UI" pitchFamily="34" charset="0"/>
                <a:ea typeface="Segoe UI" pitchFamily="34" charset="0"/>
                <a:cs typeface="Segoe UI" pitchFamily="34" charset="0"/>
              </a:defRPr>
            </a:lvl1pPr>
            <a:lvl2pPr marL="457200" indent="0">
              <a:buClr>
                <a:schemeClr val="accent6"/>
              </a:buClr>
              <a:buFont typeface="Arial" pitchFamily="34" charset="0"/>
              <a:buNone/>
              <a:defRPr sz="1600"/>
            </a:lvl2pPr>
            <a:lvl3pPr marL="914400" indent="0">
              <a:buClr>
                <a:schemeClr val="accent6"/>
              </a:buClr>
              <a:buFont typeface="Arial" pitchFamily="34" charset="0"/>
              <a:buNone/>
              <a:defRPr sz="1600"/>
            </a:lvl3pPr>
            <a:lvl4pPr marL="1371600" indent="0">
              <a:buClr>
                <a:schemeClr val="accent6"/>
              </a:buClr>
              <a:buFont typeface="Arial" pitchFamily="34" charset="0"/>
              <a:buNone/>
              <a:defRPr sz="1600"/>
            </a:lvl4pPr>
            <a:lvl5pPr marL="1828800" indent="0">
              <a:buClr>
                <a:schemeClr val="accent6"/>
              </a:buClr>
              <a:buFont typeface="Arial" pitchFamily="34" charset="0"/>
              <a:buNone/>
              <a:defRPr sz="1600"/>
            </a:lvl5pPr>
          </a:lstStyle>
          <a:p>
            <a:pPr lvl="0"/>
            <a:r>
              <a:rPr lang="en-US" smtClean="0"/>
              <a:t>Click to edit Master text styles</a:t>
            </a:r>
          </a:p>
        </p:txBody>
      </p:sp>
    </p:spTree>
    <p:extLst>
      <p:ext uri="{BB962C8B-B14F-4D97-AF65-F5344CB8AC3E}">
        <p14:creationId xmlns:p14="http://schemas.microsoft.com/office/powerpoint/2010/main" val="656147605"/>
      </p:ext>
    </p:extLst>
  </p:cSld>
  <p:clrMapOvr>
    <a:masterClrMapping/>
  </p:clrMapOvr>
  <p:transition spd="slow">
    <p:wipe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F73BB344-D300-48E1-A6D4-BC00F9A9018D}" type="datetime1">
              <a:rPr lang="en-US" smtClean="0"/>
              <a:t>9/27/2010</a:t>
            </a:fld>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dirty="0"/>
          </a:p>
        </p:txBody>
      </p:sp>
      <p:sp>
        <p:nvSpPr>
          <p:cNvPr id="9" name="Text Placeholder 8"/>
          <p:cNvSpPr>
            <a:spLocks noGrp="1"/>
          </p:cNvSpPr>
          <p:nvPr>
            <p:ph type="body" sz="quarter" idx="14"/>
          </p:nvPr>
        </p:nvSpPr>
        <p:spPr>
          <a:xfrm>
            <a:off x="533400" y="990600"/>
            <a:ext cx="8153400" cy="5029200"/>
          </a:xfrm>
        </p:spPr>
        <p:txBody>
          <a:bodyPr>
            <a:normAutofit/>
          </a:bodyPr>
          <a:lstStyle>
            <a:lvl1pPr marL="342900" indent="-342900">
              <a:buClr>
                <a:schemeClr val="accent6"/>
              </a:buClr>
              <a:buFont typeface="Arial" pitchFamily="34" charset="0"/>
              <a:buChar char="•"/>
              <a:defRPr sz="2400">
                <a:latin typeface="Segoe UI" pitchFamily="34" charset="0"/>
                <a:ea typeface="Segoe UI" pitchFamily="34" charset="0"/>
                <a:cs typeface="Segoe UI" pitchFamily="34" charset="0"/>
              </a:defRPr>
            </a:lvl1pPr>
            <a:lvl2pPr marL="742950" indent="-285750">
              <a:buClr>
                <a:schemeClr val="accent6"/>
              </a:buClr>
              <a:buFont typeface="Arial" pitchFamily="34" charset="0"/>
              <a:buChar char="•"/>
              <a:defRPr sz="2000">
                <a:latin typeface="Segoe UI" pitchFamily="34" charset="0"/>
                <a:ea typeface="Segoe UI" pitchFamily="34" charset="0"/>
                <a:cs typeface="Segoe UI" pitchFamily="34" charset="0"/>
              </a:defRPr>
            </a:lvl2pPr>
            <a:lvl3pPr marL="1143000" indent="-228600">
              <a:spcBef>
                <a:spcPts val="600"/>
              </a:spcBef>
              <a:buClr>
                <a:schemeClr val="accent6"/>
              </a:buClr>
              <a:buFont typeface="Arial" pitchFamily="34" charset="0"/>
              <a:buChar cha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p>
          <a:p>
            <a:pPr lvl="1"/>
            <a:r>
              <a:rPr lang="en-US" smtClean="0"/>
              <a:t>Ffff</a:t>
            </a:r>
          </a:p>
          <a:p>
            <a:pPr lvl="2"/>
            <a:r>
              <a:rPr lang="en-US" smtClean="0"/>
              <a:t>ffff</a:t>
            </a:r>
          </a:p>
        </p:txBody>
      </p:sp>
    </p:spTree>
    <p:extLst>
      <p:ext uri="{BB962C8B-B14F-4D97-AF65-F5344CB8AC3E}">
        <p14:creationId xmlns:p14="http://schemas.microsoft.com/office/powerpoint/2010/main" val="1202230150"/>
      </p:ext>
    </p:extLst>
  </p:cSld>
  <p:clrMapOvr>
    <a:masterClrMapping/>
  </p:clrMapOvr>
  <p:transition spd="slow">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Segoe UI" pitchFamily="34" charset="0"/>
                <a:ea typeface="Segoe UI" pitchFamily="34" charset="0"/>
                <a:cs typeface="Segoe UI" pitchFamily="34" charset="0"/>
              </a:defRPr>
            </a:lvl1pPr>
          </a:lstStyle>
          <a:p>
            <a:fld id="{4155F2DF-DE60-4627-86D3-C1A1AF02542F}" type="datetime1">
              <a:rPr lang="en-US" smtClean="0"/>
              <a:t>9/27/2010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Segoe UI" pitchFamily="34" charset="0"/>
                <a:ea typeface="Segoe UI" pitchFamily="34" charset="0"/>
                <a:cs typeface="Segoe UI" pitchFamily="34" charset="0"/>
              </a:defRPr>
            </a:lvl1pPr>
          </a:lstStyle>
          <a:p>
            <a:r>
              <a:rPr lang="en-US" dirty="0" smtClean="0"/>
              <a:t>Create your first Word document II</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Segoe UI" pitchFamily="34" charset="0"/>
                <a:ea typeface="Segoe UI" pitchFamily="34" charset="0"/>
                <a:cs typeface="Segoe UI" pitchFamily="34" charset="0"/>
              </a:defRPr>
            </a:lvl1pPr>
          </a:lstStyle>
          <a:p>
            <a:fld id="{D736C25D-E660-4766-A9D8-2DB735710ABD}" type="slidenum">
              <a:rPr lang="en-US" smtClean="0"/>
              <a:pPr/>
              <a:t>‹#›</a:t>
            </a:fld>
            <a:endParaRPr lang="en-US" dirty="0"/>
          </a:p>
        </p:txBody>
      </p:sp>
    </p:spTree>
    <p:extLst>
      <p:ext uri="{BB962C8B-B14F-4D97-AF65-F5344CB8AC3E}">
        <p14:creationId xmlns:p14="http://schemas.microsoft.com/office/powerpoint/2010/main" val="3059656857"/>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 id="2147483651" r:id="rId4"/>
    <p:sldLayoutId id="2147483658" r:id="rId5"/>
    <p:sldLayoutId id="2147483661" r:id="rId6"/>
    <p:sldLayoutId id="2147483668" r:id="rId7"/>
    <p:sldLayoutId id="2147483662" r:id="rId8"/>
    <p:sldLayoutId id="2147483667" r:id="rId9"/>
    <p:sldLayoutId id="2147483659" r:id="rId10"/>
    <p:sldLayoutId id="2147483664" r:id="rId11"/>
    <p:sldLayoutId id="2147483665" r:id="rId12"/>
    <p:sldLayoutId id="2147483666" r:id="rId13"/>
    <p:sldLayoutId id="2147483652" r:id="rId14"/>
    <p:sldLayoutId id="2147483656" r:id="rId15"/>
    <p:sldLayoutId id="2147483657" r:id="rId16"/>
    <p:sldLayoutId id="2147483650" r:id="rId17"/>
  </p:sldLayoutIdLst>
  <p:transition spd="slow">
    <p:wipe dir="d"/>
  </p:transition>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3.gif"/></Relationships>
</file>

<file path=ppt/slides/_rels/slide1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14.gif"/></Relationships>
</file>

<file path=ppt/slides/_rels/slide1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5.gif"/></Relationships>
</file>

<file path=ppt/slides/_rels/slide1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16.gif"/></Relationships>
</file>

<file path=ppt/slides/_rels/slide14.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9.gif"/><Relationship Id="rId3" Type="http://schemas.openxmlformats.org/officeDocument/2006/relationships/notesSlide" Target="../notesSlides/notesSlide15.xml"/><Relationship Id="rId7" Type="http://schemas.openxmlformats.org/officeDocument/2006/relationships/image" Target="../media/image10.emf"/><Relationship Id="rId12" Type="http://schemas.openxmlformats.org/officeDocument/2006/relationships/image" Target="../media/image17.jpg"/><Relationship Id="rId2" Type="http://schemas.openxmlformats.org/officeDocument/2006/relationships/slideLayout" Target="../slideLayouts/slideLayout8.xml"/><Relationship Id="rId1" Type="http://schemas.openxmlformats.org/officeDocument/2006/relationships/vmlDrawing" Target="../drawings/vmlDrawing2.vml"/><Relationship Id="rId6" Type="http://schemas.openxmlformats.org/officeDocument/2006/relationships/oleObject" Target="../embeddings/oleObject5.bin"/><Relationship Id="rId11" Type="http://schemas.openxmlformats.org/officeDocument/2006/relationships/image" Target="../media/image18.emf"/><Relationship Id="rId5" Type="http://schemas.openxmlformats.org/officeDocument/2006/relationships/image" Target="../media/image9.e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11.emf"/><Relationship Id="rId14" Type="http://schemas.openxmlformats.org/officeDocument/2006/relationships/image" Target="../media/image20.gif"/></Relationships>
</file>

<file path=ppt/slides/_rels/slide16.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22.gif"/></Relationships>
</file>

<file path=ppt/slides/_rels/slide17.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image" Target="../media/image24.gif"/></Relationships>
</file>

<file path=ppt/slides/_rels/slide21.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5.jpg"/><Relationship Id="rId7" Type="http://schemas.openxmlformats.org/officeDocument/2006/relationships/image" Target="../media/image29.gif"/><Relationship Id="rId2" Type="http://schemas.openxmlformats.org/officeDocument/2006/relationships/notesSlide" Target="../notesSlides/notesSlide23.xml"/><Relationship Id="rId1" Type="http://schemas.openxmlformats.org/officeDocument/2006/relationships/slideLayout" Target="../slideLayouts/slideLayout6.xml"/><Relationship Id="rId6" Type="http://schemas.openxmlformats.org/officeDocument/2006/relationships/image" Target="../media/image28.gif"/><Relationship Id="rId5" Type="http://schemas.openxmlformats.org/officeDocument/2006/relationships/image" Target="../media/image27.gif"/><Relationship Id="rId4" Type="http://schemas.openxmlformats.org/officeDocument/2006/relationships/image" Target="../media/image26.gif"/></Relationships>
</file>

<file path=ppt/slides/_rels/slide24.xml.rels><?xml version="1.0" encoding="UTF-8" standalone="yes"?>
<Relationships xmlns="http://schemas.openxmlformats.org/package/2006/relationships"><Relationship Id="rId3" Type="http://schemas.openxmlformats.org/officeDocument/2006/relationships/hyperlink" Target="http://office.microsoft.com/en-us/word-help/practice-RZ101806168.aspx?section=9" TargetMode="External"/><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hyperlink" Target="http://office.microsoft.com/en-us/word-help/quick-reference-card-RZ101806168.aspx?section=12&amp;mode=print" TargetMode="External"/><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7.gif"/><Relationship Id="rId4" Type="http://schemas.openxmlformats.org/officeDocument/2006/relationships/image" Target="../media/image6.gif"/></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notesSlide" Target="../notesSlides/notesSlide8.xml"/><Relationship Id="rId7" Type="http://schemas.openxmlformats.org/officeDocument/2006/relationships/oleObject" Target="../embeddings/oleObject2.bin"/><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image" Target="../media/image9.emf"/><Relationship Id="rId5" Type="http://schemas.openxmlformats.org/officeDocument/2006/relationships/oleObject" Target="../embeddings/oleObject1.bin"/><Relationship Id="rId10" Type="http://schemas.openxmlformats.org/officeDocument/2006/relationships/image" Target="../media/image11.emf"/><Relationship Id="rId4" Type="http://schemas.openxmlformats.org/officeDocument/2006/relationships/image" Target="../media/image8.jpg"/><Relationship Id="rId9"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352800"/>
            <a:ext cx="7315200" cy="990600"/>
          </a:xfrm>
        </p:spPr>
        <p:txBody>
          <a:bodyPr/>
          <a:lstStyle/>
          <a:p>
            <a:r>
              <a:rPr lang="en-US" dirty="0" smtClean="0"/>
              <a:t>Microsoft</a:t>
            </a:r>
            <a:r>
              <a:rPr lang="en-US" sz="2800" baseline="70000" dirty="0" smtClean="0">
                <a:cs typeface="Tahoma" pitchFamily="34" charset="0"/>
              </a:rPr>
              <a:t>®</a:t>
            </a:r>
            <a:r>
              <a:rPr lang="en-US" dirty="0" smtClean="0"/>
              <a:t> Word </a:t>
            </a:r>
            <a:r>
              <a:rPr lang="en-US" dirty="0" smtClean="0">
                <a:cs typeface="Tahoma" pitchFamily="34" charset="0"/>
              </a:rPr>
              <a:t>2010 Training</a:t>
            </a:r>
            <a:endParaRPr lang="en-US" dirty="0"/>
          </a:p>
        </p:txBody>
      </p:sp>
      <p:sp>
        <p:nvSpPr>
          <p:cNvPr id="3" name="Subtitle 2"/>
          <p:cNvSpPr>
            <a:spLocks noGrp="1"/>
          </p:cNvSpPr>
          <p:nvPr>
            <p:ph type="subTitle" idx="1"/>
          </p:nvPr>
        </p:nvSpPr>
        <p:spPr>
          <a:xfrm>
            <a:off x="1828800" y="4495800"/>
            <a:ext cx="7086600" cy="685800"/>
          </a:xfrm>
        </p:spPr>
        <p:txBody>
          <a:bodyPr>
            <a:normAutofit/>
          </a:bodyPr>
          <a:lstStyle/>
          <a:p>
            <a:r>
              <a:rPr lang="en-US" sz="3200" b="1" dirty="0" smtClean="0">
                <a:solidFill>
                  <a:schemeClr val="tx1">
                    <a:lumMod val="65000"/>
                    <a:lumOff val="35000"/>
                  </a:schemeClr>
                </a:solidFill>
              </a:rPr>
              <a:t>Create your first Word document II</a:t>
            </a:r>
            <a:endParaRPr lang="en-US" sz="3200" dirty="0">
              <a:solidFill>
                <a:schemeClr val="tx1">
                  <a:lumMod val="65000"/>
                  <a:lumOff val="35000"/>
                </a:schemeClr>
              </a:solidFill>
            </a:endParaRPr>
          </a:p>
        </p:txBody>
      </p:sp>
    </p:spTree>
    <p:extLst>
      <p:ext uri="{BB962C8B-B14F-4D97-AF65-F5344CB8AC3E}">
        <p14:creationId xmlns:p14="http://schemas.microsoft.com/office/powerpoint/2010/main" val="5108181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067800" cy="609600"/>
          </a:xfrm>
        </p:spPr>
        <p:txBody>
          <a:bodyPr/>
          <a:lstStyle/>
          <a:p>
            <a:r>
              <a:rPr lang="en-US" dirty="0" smtClean="0"/>
              <a:t>Go behind the scenes with formatting marks</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Formatting marks in a Word document.</a:t>
            </a:r>
            <a:endParaRPr lang="en-US" dirty="0"/>
          </a:p>
        </p:txBody>
      </p:sp>
      <p:sp>
        <p:nvSpPr>
          <p:cNvPr id="6" name="Text Placeholder 5"/>
          <p:cNvSpPr>
            <a:spLocks noGrp="1"/>
          </p:cNvSpPr>
          <p:nvPr>
            <p:ph type="body" sz="quarter" idx="14"/>
          </p:nvPr>
        </p:nvSpPr>
        <p:spPr>
          <a:xfrm>
            <a:off x="6248400" y="990600"/>
            <a:ext cx="2667000" cy="2971800"/>
          </a:xfrm>
        </p:spPr>
        <p:txBody>
          <a:bodyPr/>
          <a:lstStyle/>
          <a:p>
            <a:r>
              <a:rPr lang="en-US" dirty="0"/>
              <a:t>For example, a dot appears every time you press the SPACEBAR, such as between words. One dot is one space; two dots are two spaces, and so on. Normally there should be one space between each word.</a:t>
            </a:r>
          </a:p>
        </p:txBody>
      </p:sp>
      <p:pic>
        <p:nvPicPr>
          <p:cNvPr id="3" name="Picture 2" title="Do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75320" y="1066800"/>
            <a:ext cx="182880" cy="228600"/>
          </a:xfrm>
          <a:prstGeom prst="rect">
            <a:avLst/>
          </a:prstGeom>
        </p:spPr>
      </p:pic>
    </p:spTree>
    <p:extLst>
      <p:ext uri="{BB962C8B-B14F-4D97-AF65-F5344CB8AC3E}">
        <p14:creationId xmlns:p14="http://schemas.microsoft.com/office/powerpoint/2010/main" val="4439698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067800" cy="609600"/>
          </a:xfrm>
        </p:spPr>
        <p:txBody>
          <a:bodyPr/>
          <a:lstStyle/>
          <a:p>
            <a:r>
              <a:rPr lang="en-US" dirty="0" smtClean="0"/>
              <a:t>Go behind the scenes with formatting marks</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Formatting marks in a Word document.</a:t>
            </a:r>
            <a:endParaRPr lang="en-US" dirty="0"/>
          </a:p>
        </p:txBody>
      </p:sp>
      <p:sp>
        <p:nvSpPr>
          <p:cNvPr id="6" name="Text Placeholder 5"/>
          <p:cNvSpPr>
            <a:spLocks noGrp="1"/>
          </p:cNvSpPr>
          <p:nvPr>
            <p:ph type="body" sz="quarter" idx="14"/>
          </p:nvPr>
        </p:nvSpPr>
        <p:spPr>
          <a:xfrm>
            <a:off x="6248400" y="990600"/>
            <a:ext cx="2667000" cy="3505200"/>
          </a:xfrm>
        </p:spPr>
        <p:txBody>
          <a:bodyPr/>
          <a:lstStyle/>
          <a:p>
            <a:r>
              <a:rPr lang="en-US" dirty="0"/>
              <a:t>Word inserts a paragraph mark </a:t>
            </a:r>
            <a:r>
              <a:rPr lang="en-US" dirty="0" smtClean="0"/>
              <a:t>(   </a:t>
            </a:r>
            <a:r>
              <a:rPr lang="en-US" dirty="0" smtClean="0"/>
              <a:t> ) </a:t>
            </a:r>
            <a:r>
              <a:rPr lang="en-US" dirty="0"/>
              <a:t>each time you press ENTER to start a new paragraph. In the picture, there are two paragraph marks between the two paragraphs, which means that ENTER was pressed twice. This creates extra space between paragraphs. </a:t>
            </a:r>
          </a:p>
        </p:txBody>
      </p:sp>
      <p:pic>
        <p:nvPicPr>
          <p:cNvPr id="3" name="Picture 2" title="Paragraph mark "/>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94345" y="1371600"/>
            <a:ext cx="200025" cy="190500"/>
          </a:xfrm>
          <a:prstGeom prst="rect">
            <a:avLst/>
          </a:prstGeom>
        </p:spPr>
      </p:pic>
    </p:spTree>
    <p:extLst>
      <p:ext uri="{BB962C8B-B14F-4D97-AF65-F5344CB8AC3E}">
        <p14:creationId xmlns:p14="http://schemas.microsoft.com/office/powerpoint/2010/main" val="36128669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067800" cy="609600"/>
          </a:xfrm>
        </p:spPr>
        <p:txBody>
          <a:bodyPr/>
          <a:lstStyle/>
          <a:p>
            <a:r>
              <a:rPr lang="en-US" dirty="0" smtClean="0"/>
              <a:t>Go behind the scenes with formatting marks</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Formatting marks in a Word document.</a:t>
            </a:r>
            <a:endParaRPr lang="en-US" dirty="0"/>
          </a:p>
        </p:txBody>
      </p:sp>
      <p:sp>
        <p:nvSpPr>
          <p:cNvPr id="6" name="Text Placeholder 5"/>
          <p:cNvSpPr>
            <a:spLocks noGrp="1"/>
          </p:cNvSpPr>
          <p:nvPr>
            <p:ph type="body" sz="quarter" idx="14"/>
          </p:nvPr>
        </p:nvSpPr>
        <p:spPr>
          <a:xfrm>
            <a:off x="6248400" y="990600"/>
            <a:ext cx="2667000" cy="3962400"/>
          </a:xfrm>
        </p:spPr>
        <p:txBody>
          <a:bodyPr/>
          <a:lstStyle/>
          <a:p>
            <a:r>
              <a:rPr lang="en-US" dirty="0"/>
              <a:t>One arrow </a:t>
            </a:r>
            <a:r>
              <a:rPr lang="en-US" dirty="0" smtClean="0"/>
              <a:t>(   </a:t>
            </a:r>
            <a:r>
              <a:rPr lang="en-US" dirty="0"/>
              <a:t>) appears each time TAB is pressed. In the picture there is one arrow before the first paragraph and two arrows before the second paragraph, so TAB was pressed twice in the second paragraph.</a:t>
            </a:r>
          </a:p>
        </p:txBody>
      </p:sp>
      <p:pic>
        <p:nvPicPr>
          <p:cNvPr id="8" name="Picture 7" title="Arrow imag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43926" y="1116057"/>
            <a:ext cx="160020" cy="146685"/>
          </a:xfrm>
          <a:prstGeom prst="rect">
            <a:avLst/>
          </a:prstGeom>
        </p:spPr>
      </p:pic>
    </p:spTree>
    <p:extLst>
      <p:ext uri="{BB962C8B-B14F-4D97-AF65-F5344CB8AC3E}">
        <p14:creationId xmlns:p14="http://schemas.microsoft.com/office/powerpoint/2010/main" val="22874470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067800" cy="609600"/>
          </a:xfrm>
        </p:spPr>
        <p:txBody>
          <a:bodyPr/>
          <a:lstStyle/>
          <a:p>
            <a:r>
              <a:rPr lang="en-US" dirty="0" smtClean="0"/>
              <a:t>Go behind the scenes with formatting marks</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Formatting marks in a Word document.</a:t>
            </a:r>
            <a:endParaRPr lang="en-US" dirty="0"/>
          </a:p>
        </p:txBody>
      </p:sp>
      <p:sp>
        <p:nvSpPr>
          <p:cNvPr id="6" name="Text Placeholder 5"/>
          <p:cNvSpPr>
            <a:spLocks noGrp="1"/>
          </p:cNvSpPr>
          <p:nvPr>
            <p:ph type="body" sz="quarter" idx="14"/>
          </p:nvPr>
        </p:nvSpPr>
        <p:spPr>
          <a:xfrm>
            <a:off x="6248400" y="990600"/>
            <a:ext cx="2667000" cy="3962400"/>
          </a:xfrm>
        </p:spPr>
        <p:txBody>
          <a:bodyPr/>
          <a:lstStyle/>
          <a:p>
            <a:r>
              <a:rPr lang="en-US" dirty="0"/>
              <a:t>To see formatting marks, go to the ribbon, at the top of the window. On the </a:t>
            </a:r>
            <a:r>
              <a:rPr lang="en-US" b="1" dirty="0"/>
              <a:t>Home</a:t>
            </a:r>
            <a:r>
              <a:rPr lang="en-US" dirty="0"/>
              <a:t> tab, in the </a:t>
            </a:r>
            <a:r>
              <a:rPr lang="en-US" b="1" dirty="0"/>
              <a:t>Paragraph</a:t>
            </a:r>
            <a:r>
              <a:rPr lang="en-US" dirty="0"/>
              <a:t> group, click the </a:t>
            </a:r>
            <a:r>
              <a:rPr lang="en-US" b="1" dirty="0"/>
              <a:t>Show/Hide</a:t>
            </a:r>
            <a:r>
              <a:rPr lang="en-US" dirty="0"/>
              <a:t> button </a:t>
            </a:r>
            <a:r>
              <a:rPr lang="en-US" dirty="0" smtClean="0"/>
              <a:t/>
            </a:r>
            <a:br>
              <a:rPr lang="en-US" dirty="0" smtClean="0"/>
            </a:br>
            <a:r>
              <a:rPr lang="en-US" dirty="0" smtClean="0"/>
              <a:t>(    </a:t>
            </a:r>
            <a:r>
              <a:rPr lang="en-US" dirty="0" smtClean="0"/>
              <a:t> ). </a:t>
            </a:r>
            <a:r>
              <a:rPr lang="en-US" dirty="0"/>
              <a:t>Click the button again to hide formatting marks. </a:t>
            </a:r>
          </a:p>
        </p:txBody>
      </p:sp>
      <p:pic>
        <p:nvPicPr>
          <p:cNvPr id="3" name="Picture 2" title="Button imag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30264" y="2715917"/>
            <a:ext cx="282893" cy="240983"/>
          </a:xfrm>
          <a:prstGeom prst="rect">
            <a:avLst/>
          </a:prstGeom>
        </p:spPr>
      </p:pic>
    </p:spTree>
    <p:extLst>
      <p:ext uri="{BB962C8B-B14F-4D97-AF65-F5344CB8AC3E}">
        <p14:creationId xmlns:p14="http://schemas.microsoft.com/office/powerpoint/2010/main" val="21679144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 text by using Cut and Paste</a:t>
            </a: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Don’t delete and retype – use Cut and Paste. </a:t>
            </a:r>
            <a:endParaRPr lang="en-US" dirty="0"/>
          </a:p>
        </p:txBody>
      </p:sp>
      <p:sp>
        <p:nvSpPr>
          <p:cNvPr id="6" name="Text Placeholder 5"/>
          <p:cNvSpPr>
            <a:spLocks noGrp="1"/>
          </p:cNvSpPr>
          <p:nvPr>
            <p:ph type="body" sz="quarter" idx="14"/>
          </p:nvPr>
        </p:nvSpPr>
        <p:spPr>
          <a:xfrm>
            <a:off x="6248400" y="990600"/>
            <a:ext cx="2667000" cy="1981200"/>
          </a:xfrm>
        </p:spPr>
        <p:txBody>
          <a:bodyPr/>
          <a:lstStyle/>
          <a:p>
            <a:r>
              <a:rPr lang="en-US" dirty="0"/>
              <a:t>W</a:t>
            </a:r>
            <a:r>
              <a:rPr lang="en-US" dirty="0" smtClean="0"/>
              <a:t>hat </a:t>
            </a:r>
            <a:r>
              <a:rPr lang="en-US" dirty="0"/>
              <a:t>if you need to move some text around in the document? You </a:t>
            </a:r>
            <a:r>
              <a:rPr lang="en-US" dirty="0" smtClean="0"/>
              <a:t>don’t </a:t>
            </a:r>
            <a:r>
              <a:rPr lang="en-US" dirty="0"/>
              <a:t>need to delete it and type it again where you want it. Instead, just use Cut and Paste</a:t>
            </a:r>
            <a:r>
              <a:rPr lang="en-US" dirty="0" smtClean="0"/>
              <a:t>.</a:t>
            </a:r>
            <a:endParaRPr lang="en-US" dirty="0"/>
          </a:p>
        </p:txBody>
      </p:sp>
      <p:sp>
        <p:nvSpPr>
          <p:cNvPr id="8" name="Text Placeholder 5"/>
          <p:cNvSpPr txBox="1">
            <a:spLocks/>
          </p:cNvSpPr>
          <p:nvPr/>
        </p:nvSpPr>
        <p:spPr>
          <a:xfrm>
            <a:off x="6248400" y="3048000"/>
            <a:ext cx="2667000" cy="19812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For instance, in the first paragraph, you decide that the fourth sentence should be the last sentence in the paragraph.</a:t>
            </a:r>
            <a:endParaRPr lang="en-US" dirty="0"/>
          </a:p>
        </p:txBody>
      </p:sp>
    </p:spTree>
    <p:extLst>
      <p:ext uri="{BB962C8B-B14F-4D97-AF65-F5344CB8AC3E}">
        <p14:creationId xmlns:p14="http://schemas.microsoft.com/office/powerpoint/2010/main" val="1218117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Move text by using Cut and Paste</a:t>
            </a:r>
            <a:endParaRPr lang="en-US" dirty="0"/>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9" name="Text Placeholder 8"/>
          <p:cNvSpPr>
            <a:spLocks noGrp="1"/>
          </p:cNvSpPr>
          <p:nvPr>
            <p:ph type="body" sz="quarter" idx="13"/>
          </p:nvPr>
        </p:nvSpPr>
        <p:spPr/>
        <p:txBody>
          <a:bodyPr/>
          <a:lstStyle/>
          <a:p>
            <a:r>
              <a:rPr lang="en-US" dirty="0" smtClean="0"/>
              <a:t>Don’t </a:t>
            </a:r>
            <a:r>
              <a:rPr lang="en-US" dirty="0"/>
              <a:t>delete and retype – use Cut and Paste. </a:t>
            </a:r>
            <a:endParaRPr lang="en-US" dirty="0"/>
          </a:p>
        </p:txBody>
      </p:sp>
      <p:sp>
        <p:nvSpPr>
          <p:cNvPr id="11" name="Text Placeholder 10"/>
          <p:cNvSpPr>
            <a:spLocks noGrp="1"/>
          </p:cNvSpPr>
          <p:nvPr>
            <p:ph type="body" sz="quarter" idx="15"/>
          </p:nvPr>
        </p:nvSpPr>
        <p:spPr>
          <a:xfrm>
            <a:off x="6248400" y="990600"/>
            <a:ext cx="2667000" cy="914400"/>
          </a:xfrm>
        </p:spPr>
        <p:txBody>
          <a:bodyPr/>
          <a:lstStyle/>
          <a:p>
            <a:r>
              <a:rPr lang="en-US" dirty="0"/>
              <a:t>Select the sentence you want to </a:t>
            </a:r>
            <a:r>
              <a:rPr lang="en-US" dirty="0" smtClean="0"/>
              <a:t>move, as shown in the picture.</a:t>
            </a:r>
            <a:endParaRPr lang="en-US" dirty="0"/>
          </a:p>
        </p:txBody>
      </p:sp>
      <p:graphicFrame>
        <p:nvGraphicFramePr>
          <p:cNvPr id="12" name="Object 11"/>
          <p:cNvGraphicFramePr>
            <a:graphicFrameLocks noChangeAspect="1"/>
          </p:cNvGraphicFramePr>
          <p:nvPr>
            <p:extLst>
              <p:ext uri="{D42A27DB-BD31-4B8C-83A1-F6EECF244321}">
                <p14:modId xmlns:p14="http://schemas.microsoft.com/office/powerpoint/2010/main" val="594229053"/>
              </p:ext>
            </p:extLst>
          </p:nvPr>
        </p:nvGraphicFramePr>
        <p:xfrm>
          <a:off x="6233160" y="1015314"/>
          <a:ext cx="269875" cy="303213"/>
        </p:xfrm>
        <a:graphic>
          <a:graphicData uri="http://schemas.openxmlformats.org/presentationml/2006/ole">
            <mc:AlternateContent xmlns:mc="http://schemas.openxmlformats.org/markup-compatibility/2006">
              <mc:Choice xmlns:v="urn:schemas-microsoft-com:vml" Requires="v">
                <p:oleObj spid="_x0000_s17450" name="Visio" r:id="rId4" imgW="270231" imgH="303063" progId="Visio.Drawing.11">
                  <p:embed/>
                </p:oleObj>
              </mc:Choice>
              <mc:Fallback>
                <p:oleObj name="Visio" r:id="rId4" imgW="270231" imgH="303063" progId="Visio.Drawing.1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3160" y="1015314"/>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754710983"/>
              </p:ext>
            </p:extLst>
          </p:nvPr>
        </p:nvGraphicFramePr>
        <p:xfrm>
          <a:off x="6233160" y="1927860"/>
          <a:ext cx="269875" cy="303212"/>
        </p:xfrm>
        <a:graphic>
          <a:graphicData uri="http://schemas.openxmlformats.org/presentationml/2006/ole">
            <mc:AlternateContent xmlns:mc="http://schemas.openxmlformats.org/markup-compatibility/2006">
              <mc:Choice xmlns:v="urn:schemas-microsoft-com:vml" Requires="v">
                <p:oleObj spid="_x0000_s17451" name="Visio" r:id="rId6" imgW="270231" imgH="303063" progId="Visio.Drawing.11">
                  <p:embed/>
                </p:oleObj>
              </mc:Choice>
              <mc:Fallback>
                <p:oleObj name="Visio" r:id="rId6" imgW="270231" imgH="303063" progId="Visio.Drawing.11">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33160" y="1927860"/>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293642127"/>
              </p:ext>
            </p:extLst>
          </p:nvPr>
        </p:nvGraphicFramePr>
        <p:xfrm>
          <a:off x="6233160" y="2843847"/>
          <a:ext cx="269875" cy="303213"/>
        </p:xfrm>
        <a:graphic>
          <a:graphicData uri="http://schemas.openxmlformats.org/presentationml/2006/ole">
            <mc:AlternateContent xmlns:mc="http://schemas.openxmlformats.org/markup-compatibility/2006">
              <mc:Choice xmlns:v="urn:schemas-microsoft-com:vml" Requires="v">
                <p:oleObj spid="_x0000_s17452" name="Visio" r:id="rId8" imgW="270231" imgH="303063" progId="Visio.Drawing.11">
                  <p:embed/>
                </p:oleObj>
              </mc:Choice>
              <mc:Fallback>
                <p:oleObj name="Visio" r:id="rId8" imgW="270231" imgH="303063" progId="Visio.Drawing.11">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33160" y="2843847"/>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4"/>
          <p:cNvGraphicFramePr>
            <a:graphicFrameLocks noGrp="1" noChangeAspect="1"/>
          </p:cNvGraphicFramePr>
          <p:nvPr>
            <p:extLst>
              <p:ext uri="{D42A27DB-BD31-4B8C-83A1-F6EECF244321}">
                <p14:modId xmlns:p14="http://schemas.microsoft.com/office/powerpoint/2010/main" val="737195696"/>
              </p:ext>
            </p:extLst>
          </p:nvPr>
        </p:nvGraphicFramePr>
        <p:xfrm>
          <a:off x="6233160" y="4484053"/>
          <a:ext cx="287337" cy="293687"/>
        </p:xfrm>
        <a:graphic>
          <a:graphicData uri="http://schemas.openxmlformats.org/presentationml/2006/ole">
            <mc:AlternateContent xmlns:mc="http://schemas.openxmlformats.org/markup-compatibility/2006">
              <mc:Choice xmlns:v="urn:schemas-microsoft-com:vml" Requires="v">
                <p:oleObj spid="_x0000_s17453" name="Visio" r:id="rId10" imgW="288036" imgH="292913" progId="Visio.Drawing.11">
                  <p:embed/>
                </p:oleObj>
              </mc:Choice>
              <mc:Fallback>
                <p:oleObj name="Visio" r:id="rId10" imgW="288036" imgH="292913" progId="Visio.Drawing.11">
                  <p:embed/>
                  <p:pic>
                    <p:nvPicPr>
                      <p:cNvPr id="0" name=""/>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33160" y="4484053"/>
                        <a:ext cx="287337"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6" name="Content Placeholder 6"/>
          <p:cNvPicPr>
            <a:picLocks noGrp="1" noChangeAspect="1"/>
          </p:cNvPicPr>
          <p:nvPr>
            <p:ph idx="1"/>
          </p:nvPr>
        </p:nvPicPr>
        <p:blipFill>
          <a:blip r:embed="rId12">
            <a:extLst>
              <a:ext uri="{28A0092B-C50C-407E-A947-70E740481C1C}">
                <a14:useLocalDpi xmlns:a14="http://schemas.microsoft.com/office/drawing/2010/main" val="0"/>
              </a:ext>
            </a:extLst>
          </a:blip>
          <a:stretch>
            <a:fillRect/>
          </a:stretch>
        </p:blipFill>
        <p:spPr>
          <a:xfrm>
            <a:off x="304800" y="990600"/>
            <a:ext cx="5705856" cy="4279392"/>
          </a:xfrm>
        </p:spPr>
      </p:pic>
      <p:pic>
        <p:nvPicPr>
          <p:cNvPr id="5" name="Picture 4" title="Button image"/>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657159" y="2472690"/>
            <a:ext cx="240030" cy="228600"/>
          </a:xfrm>
          <a:prstGeom prst="rect">
            <a:avLst/>
          </a:prstGeom>
        </p:spPr>
      </p:pic>
      <p:pic>
        <p:nvPicPr>
          <p:cNvPr id="6" name="Picture 5" title="Button image"/>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207815" y="5010150"/>
            <a:ext cx="240030" cy="228600"/>
          </a:xfrm>
          <a:prstGeom prst="rect">
            <a:avLst/>
          </a:prstGeom>
        </p:spPr>
      </p:pic>
      <p:sp>
        <p:nvSpPr>
          <p:cNvPr id="17" name="Text Placeholder 10"/>
          <p:cNvSpPr>
            <a:spLocks noGrp="1"/>
          </p:cNvSpPr>
          <p:nvPr>
            <p:ph type="body" sz="quarter" idx="15"/>
          </p:nvPr>
        </p:nvSpPr>
        <p:spPr>
          <a:xfrm>
            <a:off x="6248400" y="2819400"/>
            <a:ext cx="2667000" cy="1491342"/>
          </a:xfrm>
        </p:spPr>
        <p:txBody>
          <a:bodyPr/>
          <a:lstStyle/>
          <a:p>
            <a:r>
              <a:rPr lang="en-US" dirty="0" smtClean="0"/>
              <a:t>Move the </a:t>
            </a:r>
            <a:r>
              <a:rPr lang="en-US" dirty="0"/>
              <a:t>cursor to the end of the paragraph, where you want the sentence to appear (after the dot formatting mark). </a:t>
            </a:r>
          </a:p>
        </p:txBody>
      </p:sp>
      <p:sp>
        <p:nvSpPr>
          <p:cNvPr id="18" name="Text Placeholder 10"/>
          <p:cNvSpPr>
            <a:spLocks noGrp="1"/>
          </p:cNvSpPr>
          <p:nvPr>
            <p:ph type="body" sz="quarter" idx="15"/>
          </p:nvPr>
        </p:nvSpPr>
        <p:spPr>
          <a:xfrm>
            <a:off x="6248400" y="1905000"/>
            <a:ext cx="2667000" cy="762000"/>
          </a:xfrm>
        </p:spPr>
        <p:txBody>
          <a:bodyPr/>
          <a:lstStyle/>
          <a:p>
            <a:r>
              <a:rPr lang="en-US" dirty="0" smtClean="0"/>
              <a:t>On the ribbon, on the </a:t>
            </a:r>
            <a:r>
              <a:rPr lang="en-US" b="1" dirty="0" smtClean="0"/>
              <a:t>Home</a:t>
            </a:r>
            <a:r>
              <a:rPr lang="en-US" dirty="0" smtClean="0"/>
              <a:t> tab, Click </a:t>
            </a:r>
            <a:r>
              <a:rPr lang="en-US" b="1" dirty="0" smtClean="0"/>
              <a:t>Cut </a:t>
            </a:r>
            <a:br>
              <a:rPr lang="en-US" b="1" dirty="0" smtClean="0"/>
            </a:br>
            <a:r>
              <a:rPr lang="en-US" dirty="0" smtClean="0"/>
              <a:t>(     ).</a:t>
            </a:r>
            <a:endParaRPr lang="en-US" dirty="0"/>
          </a:p>
        </p:txBody>
      </p:sp>
      <p:sp>
        <p:nvSpPr>
          <p:cNvPr id="19" name="Text Placeholder 10"/>
          <p:cNvSpPr>
            <a:spLocks noGrp="1"/>
          </p:cNvSpPr>
          <p:nvPr>
            <p:ph type="body" sz="quarter" idx="15"/>
          </p:nvPr>
        </p:nvSpPr>
        <p:spPr>
          <a:xfrm>
            <a:off x="6248400" y="4452258"/>
            <a:ext cx="2667000" cy="805542"/>
          </a:xfrm>
        </p:spPr>
        <p:txBody>
          <a:bodyPr/>
          <a:lstStyle/>
          <a:p>
            <a:r>
              <a:rPr lang="en-US" dirty="0" smtClean="0"/>
              <a:t>On </a:t>
            </a:r>
            <a:r>
              <a:rPr lang="en-US" dirty="0"/>
              <a:t>the </a:t>
            </a:r>
            <a:r>
              <a:rPr lang="en-US" b="1" dirty="0"/>
              <a:t>Home</a:t>
            </a:r>
            <a:r>
              <a:rPr lang="en-US" dirty="0"/>
              <a:t> tab, in the </a:t>
            </a:r>
            <a:r>
              <a:rPr lang="en-US" b="1" dirty="0"/>
              <a:t>Clipboard</a:t>
            </a:r>
            <a:r>
              <a:rPr lang="en-US" dirty="0"/>
              <a:t> group, click </a:t>
            </a:r>
            <a:r>
              <a:rPr lang="en-US" b="1" dirty="0"/>
              <a:t>Paste</a:t>
            </a:r>
            <a:r>
              <a:rPr lang="en-US" dirty="0"/>
              <a:t> </a:t>
            </a:r>
            <a:r>
              <a:rPr lang="en-US" dirty="0" smtClean="0"/>
              <a:t>(     ).</a:t>
            </a:r>
            <a:endParaRPr lang="en-US" dirty="0"/>
          </a:p>
        </p:txBody>
      </p:sp>
    </p:spTree>
    <p:extLst>
      <p:ext uri="{BB962C8B-B14F-4D97-AF65-F5344CB8AC3E}">
        <p14:creationId xmlns:p14="http://schemas.microsoft.com/office/powerpoint/2010/main" val="9356435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
                                            <p:txEl>
                                              <p:pRg st="0" end="0"/>
                                            </p:txEl>
                                          </p:spTgt>
                                        </p:tgtEl>
                                        <p:attrNameLst>
                                          <p:attrName>style.visibility</p:attrName>
                                        </p:attrNameLst>
                                      </p:cBhvr>
                                      <p:to>
                                        <p:strVal val="visible"/>
                                      </p:to>
                                    </p:set>
                                    <p:animEffect transition="in" filter="fade">
                                      <p:cBhvr>
                                        <p:cTn id="24" dur="500"/>
                                        <p:tgtEl>
                                          <p:spTgt spid="11">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8">
                                            <p:txEl>
                                              <p:pRg st="0" end="0"/>
                                            </p:txEl>
                                          </p:spTgt>
                                        </p:tgtEl>
                                        <p:attrNameLst>
                                          <p:attrName>style.visibility</p:attrName>
                                        </p:attrNameLst>
                                      </p:cBhvr>
                                      <p:to>
                                        <p:strVal val="visible"/>
                                      </p:to>
                                    </p:set>
                                    <p:animEffect transition="in" filter="fade">
                                      <p:cBhvr>
                                        <p:cTn id="29" dur="500"/>
                                        <p:tgtEl>
                                          <p:spTgt spid="18">
                                            <p:txEl>
                                              <p:pRg st="0" end="0"/>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xEl>
                                              <p:pRg st="0" end="0"/>
                                            </p:txEl>
                                          </p:spTgt>
                                        </p:tgtEl>
                                        <p:attrNameLst>
                                          <p:attrName>style.visibility</p:attrName>
                                        </p:attrNameLst>
                                      </p:cBhvr>
                                      <p:to>
                                        <p:strVal val="visible"/>
                                      </p:to>
                                    </p:set>
                                    <p:animEffect transition="in" filter="fade">
                                      <p:cBhvr>
                                        <p:cTn id="37" dur="500"/>
                                        <p:tgtEl>
                                          <p:spTgt spid="17">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9">
                                            <p:txEl>
                                              <p:pRg st="0" end="0"/>
                                            </p:txEl>
                                          </p:spTgt>
                                        </p:tgtEl>
                                        <p:attrNameLst>
                                          <p:attrName>style.visibility</p:attrName>
                                        </p:attrNameLst>
                                      </p:cBhvr>
                                      <p:to>
                                        <p:strVal val="visible"/>
                                      </p:to>
                                    </p:set>
                                    <p:animEffect transition="in" filter="fade">
                                      <p:cBhvr>
                                        <p:cTn id="42" dur="500"/>
                                        <p:tgtEl>
                                          <p:spTgt spid="19">
                                            <p:txEl>
                                              <p:pRg st="0" end="0"/>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fade">
                                      <p:cBhvr>
                                        <p:cTn id="4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7" grpId="0" build="p"/>
      <p:bldP spid="18" grpId="0" build="p"/>
      <p:bldP spid="1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Undo!</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The </a:t>
            </a:r>
            <a:r>
              <a:rPr lang="en-US" b="1" dirty="0" smtClean="0"/>
              <a:t>Undo</a:t>
            </a:r>
            <a:r>
              <a:rPr lang="en-US" dirty="0" smtClean="0"/>
              <a:t> button on the Quick Access Toolbar. </a:t>
            </a:r>
            <a:endParaRPr lang="en-US" dirty="0"/>
          </a:p>
        </p:txBody>
      </p:sp>
      <p:sp>
        <p:nvSpPr>
          <p:cNvPr id="6" name="Text Placeholder 5"/>
          <p:cNvSpPr>
            <a:spLocks noGrp="1"/>
          </p:cNvSpPr>
          <p:nvPr>
            <p:ph type="body" sz="quarter" idx="14"/>
          </p:nvPr>
        </p:nvSpPr>
        <p:spPr>
          <a:xfrm>
            <a:off x="6248400" y="990600"/>
            <a:ext cx="2667000" cy="3124200"/>
          </a:xfrm>
        </p:spPr>
        <p:txBody>
          <a:bodyPr/>
          <a:lstStyle/>
          <a:p>
            <a:r>
              <a:rPr lang="en-US" dirty="0" smtClean="0"/>
              <a:t>You’ve </a:t>
            </a:r>
            <a:r>
              <a:rPr lang="en-US" dirty="0"/>
              <a:t>moved the sentence, but now that you look at it, </a:t>
            </a:r>
            <a:r>
              <a:rPr lang="en-US" dirty="0" smtClean="0"/>
              <a:t>you’re </a:t>
            </a:r>
            <a:r>
              <a:rPr lang="en-US" dirty="0"/>
              <a:t>not happy with the change. Fortunately, you </a:t>
            </a:r>
            <a:r>
              <a:rPr lang="en-US" dirty="0" smtClean="0"/>
              <a:t>don’t </a:t>
            </a:r>
            <a:r>
              <a:rPr lang="en-US" dirty="0"/>
              <a:t>have to go through the entire cut-and-paste process again to move the sentence back to its original place. Instead, use Undo. </a:t>
            </a:r>
            <a:endParaRPr lang="en-US" dirty="0"/>
          </a:p>
        </p:txBody>
      </p:sp>
      <p:sp>
        <p:nvSpPr>
          <p:cNvPr id="9" name="Text Placeholder 5"/>
          <p:cNvSpPr txBox="1">
            <a:spLocks/>
          </p:cNvSpPr>
          <p:nvPr/>
        </p:nvSpPr>
        <p:spPr>
          <a:xfrm>
            <a:off x="6248400" y="4114800"/>
            <a:ext cx="2667000" cy="1676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On the Quick Access Toolbar at the very top of the window, click the </a:t>
            </a:r>
            <a:r>
              <a:rPr lang="en-US" b="1" dirty="0" smtClean="0"/>
              <a:t>Undo</a:t>
            </a:r>
            <a:r>
              <a:rPr lang="en-US" dirty="0" smtClean="0"/>
              <a:t> button (     ). </a:t>
            </a:r>
            <a:endParaRPr lang="en-US" dirty="0"/>
          </a:p>
        </p:txBody>
      </p:sp>
      <p:pic>
        <p:nvPicPr>
          <p:cNvPr id="10" name="Picture 9" title="Button imag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8057" y="5029200"/>
            <a:ext cx="266700" cy="209550"/>
          </a:xfrm>
          <a:prstGeom prst="rect">
            <a:avLst/>
          </a:prstGeom>
        </p:spPr>
      </p:pic>
    </p:spTree>
    <p:extLst>
      <p:ext uri="{BB962C8B-B14F-4D97-AF65-F5344CB8AC3E}">
        <p14:creationId xmlns:p14="http://schemas.microsoft.com/office/powerpoint/2010/main" val="16479477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fade">
                                      <p:cBhvr>
                                        <p:cTn id="24" dur="500"/>
                                        <p:tgtEl>
                                          <p:spTgt spid="9">
                                            <p:txEl>
                                              <p:pRg st="0" end="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Undo!</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The </a:t>
            </a:r>
            <a:r>
              <a:rPr lang="en-US" b="1" dirty="0" smtClean="0"/>
              <a:t>Undo</a:t>
            </a:r>
            <a:r>
              <a:rPr lang="en-US" dirty="0" smtClean="0"/>
              <a:t> button on the Quick Access Toolbar. </a:t>
            </a:r>
            <a:endParaRPr lang="en-US" dirty="0"/>
          </a:p>
        </p:txBody>
      </p:sp>
      <p:sp>
        <p:nvSpPr>
          <p:cNvPr id="6" name="Text Placeholder 5"/>
          <p:cNvSpPr>
            <a:spLocks noGrp="1"/>
          </p:cNvSpPr>
          <p:nvPr>
            <p:ph type="body" sz="quarter" idx="14"/>
          </p:nvPr>
        </p:nvSpPr>
        <p:spPr>
          <a:xfrm>
            <a:off x="6248400" y="990600"/>
            <a:ext cx="2667000" cy="1524000"/>
          </a:xfrm>
        </p:spPr>
        <p:txBody>
          <a:bodyPr/>
          <a:lstStyle/>
          <a:p>
            <a:r>
              <a:rPr lang="en-US" dirty="0"/>
              <a:t>This will undo the last action you took, which in this case was pasting the sentence in the new location. </a:t>
            </a:r>
            <a:endParaRPr lang="en-US" dirty="0"/>
          </a:p>
        </p:txBody>
      </p:sp>
      <p:sp>
        <p:nvSpPr>
          <p:cNvPr id="9" name="Text Placeholder 5"/>
          <p:cNvSpPr txBox="1">
            <a:spLocks/>
          </p:cNvSpPr>
          <p:nvPr/>
        </p:nvSpPr>
        <p:spPr>
          <a:xfrm>
            <a:off x="6248400" y="2471058"/>
            <a:ext cx="2667000" cy="2514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Click the </a:t>
            </a:r>
            <a:r>
              <a:rPr lang="en-US" b="1" dirty="0"/>
              <a:t>Undo</a:t>
            </a:r>
            <a:r>
              <a:rPr lang="en-US" dirty="0"/>
              <a:t> button again to undo the previous action, which in this case was cutting the sentence from its original location. Now your sentence is back in its original location.</a:t>
            </a:r>
          </a:p>
          <a:p>
            <a:endParaRPr lang="en-US" dirty="0"/>
          </a:p>
        </p:txBody>
      </p:sp>
    </p:spTree>
    <p:extLst>
      <p:ext uri="{BB962C8B-B14F-4D97-AF65-F5344CB8AC3E}">
        <p14:creationId xmlns:p14="http://schemas.microsoft.com/office/powerpoint/2010/main" val="33078183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 spacing</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Changing line spacing in a document.</a:t>
            </a:r>
            <a:endParaRPr lang="en-US" dirty="0"/>
          </a:p>
        </p:txBody>
      </p:sp>
      <p:sp>
        <p:nvSpPr>
          <p:cNvPr id="6" name="Text Placeholder 5"/>
          <p:cNvSpPr>
            <a:spLocks noGrp="1"/>
          </p:cNvSpPr>
          <p:nvPr>
            <p:ph type="body" sz="quarter" idx="14"/>
          </p:nvPr>
        </p:nvSpPr>
        <p:spPr/>
        <p:txBody>
          <a:bodyPr/>
          <a:lstStyle/>
          <a:p>
            <a:r>
              <a:rPr lang="en-US" dirty="0"/>
              <a:t>You can adjust how much space is between lines of text. If </a:t>
            </a:r>
            <a:r>
              <a:rPr lang="en-US" dirty="0" smtClean="0"/>
              <a:t>you’d </a:t>
            </a:r>
            <a:r>
              <a:rPr lang="en-US" dirty="0"/>
              <a:t>like more or less space between lines throughout a document, or in a selected area of text, such as in a letter address, </a:t>
            </a:r>
            <a:r>
              <a:rPr lang="en-US" dirty="0" smtClean="0"/>
              <a:t>it’s </a:t>
            </a:r>
            <a:r>
              <a:rPr lang="en-US" dirty="0"/>
              <a:t>easy to change the spacing. </a:t>
            </a:r>
            <a:endParaRPr lang="en-US" dirty="0" smtClean="0"/>
          </a:p>
          <a:p>
            <a:endParaRPr lang="en-US" dirty="0"/>
          </a:p>
        </p:txBody>
      </p:sp>
    </p:spTree>
    <p:extLst>
      <p:ext uri="{BB962C8B-B14F-4D97-AF65-F5344CB8AC3E}">
        <p14:creationId xmlns:p14="http://schemas.microsoft.com/office/powerpoint/2010/main" val="31175012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 spacing</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Changing line spacing in a document.</a:t>
            </a:r>
            <a:endParaRPr lang="en-US" dirty="0"/>
          </a:p>
        </p:txBody>
      </p:sp>
      <p:sp>
        <p:nvSpPr>
          <p:cNvPr id="6" name="Text Placeholder 5"/>
          <p:cNvSpPr>
            <a:spLocks noGrp="1"/>
          </p:cNvSpPr>
          <p:nvPr>
            <p:ph type="body" sz="quarter" idx="14"/>
          </p:nvPr>
        </p:nvSpPr>
        <p:spPr>
          <a:xfrm>
            <a:off x="6248400" y="990600"/>
            <a:ext cx="2667000" cy="1692729"/>
          </a:xfrm>
        </p:spPr>
        <p:txBody>
          <a:bodyPr/>
          <a:lstStyle/>
          <a:p>
            <a:r>
              <a:rPr lang="en-US" dirty="0"/>
              <a:t>To change the line spacing for an entire document, you need to select all the text in the document by pressing CTRL+A. </a:t>
            </a:r>
            <a:endParaRPr lang="en-US" dirty="0"/>
          </a:p>
        </p:txBody>
      </p:sp>
      <p:sp>
        <p:nvSpPr>
          <p:cNvPr id="8" name="Text Placeholder 5"/>
          <p:cNvSpPr txBox="1">
            <a:spLocks/>
          </p:cNvSpPr>
          <p:nvPr/>
        </p:nvSpPr>
        <p:spPr>
          <a:xfrm>
            <a:off x="6248400" y="2792187"/>
            <a:ext cx="2667000" cy="1812471"/>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To change line spacing for a single paragraph, you can just place the cursor inside the text; you don’t have to select the text.</a:t>
            </a:r>
            <a:endParaRPr lang="en-US" dirty="0"/>
          </a:p>
        </p:txBody>
      </p:sp>
    </p:spTree>
    <p:extLst>
      <p:ext uri="{BB962C8B-B14F-4D97-AF65-F5344CB8AC3E}">
        <p14:creationId xmlns:p14="http://schemas.microsoft.com/office/powerpoint/2010/main" val="27537029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contents</a:t>
            </a:r>
            <a:endParaRPr lang="en-US" dirty="0"/>
          </a:p>
        </p:txBody>
      </p:sp>
      <p:sp>
        <p:nvSpPr>
          <p:cNvPr id="3" name="Content Placeholder 2"/>
          <p:cNvSpPr>
            <a:spLocks noGrp="1"/>
          </p:cNvSpPr>
          <p:nvPr>
            <p:ph idx="1"/>
          </p:nvPr>
        </p:nvSpPr>
        <p:spPr/>
        <p:txBody>
          <a:bodyPr>
            <a:normAutofit lnSpcReduction="10000"/>
          </a:bodyPr>
          <a:lstStyle/>
          <a:p>
            <a:pPr marL="276225" indent="-276225">
              <a:spcBef>
                <a:spcPts val="600"/>
              </a:spcBef>
              <a:spcAft>
                <a:spcPts val="1200"/>
              </a:spcAft>
              <a:buClr>
                <a:srgbClr val="FF9900"/>
              </a:buClr>
              <a:buFontTx/>
              <a:buChar char="•"/>
            </a:pPr>
            <a:r>
              <a:rPr lang="en-US" sz="2800" dirty="0">
                <a:latin typeface="Segoe UI Semibold" pitchFamily="34" charset="0"/>
              </a:rPr>
              <a:t>Overview: </a:t>
            </a:r>
            <a:r>
              <a:rPr lang="en-US" sz="2800" dirty="0" smtClean="0"/>
              <a:t>Moving along in Word</a:t>
            </a:r>
          </a:p>
          <a:p>
            <a:pPr marL="276225" indent="-276225">
              <a:spcBef>
                <a:spcPts val="600"/>
              </a:spcBef>
              <a:spcAft>
                <a:spcPts val="1200"/>
              </a:spcAft>
              <a:buClr>
                <a:srgbClr val="FF9900"/>
              </a:buClr>
              <a:buFontTx/>
              <a:buChar char="•"/>
            </a:pPr>
            <a:r>
              <a:rPr lang="en-US" sz="2800" dirty="0" smtClean="0">
                <a:latin typeface="Segoe UI Semibold" pitchFamily="34" charset="0"/>
              </a:rPr>
              <a:t>Lesson</a:t>
            </a:r>
            <a:r>
              <a:rPr lang="en-US" sz="2800" dirty="0">
                <a:latin typeface="Segoe UI Semibold" pitchFamily="34" charset="0"/>
              </a:rPr>
              <a:t>: </a:t>
            </a:r>
            <a:r>
              <a:rPr lang="en-US" sz="2800" dirty="0" smtClean="0"/>
              <a:t>Includes seven instructional sections</a:t>
            </a:r>
          </a:p>
          <a:p>
            <a:pPr marL="276225" indent="-276225">
              <a:spcBef>
                <a:spcPts val="600"/>
              </a:spcBef>
              <a:spcAft>
                <a:spcPts val="1200"/>
              </a:spcAft>
              <a:buClr>
                <a:srgbClr val="FF9900"/>
              </a:buClr>
              <a:buFontTx/>
              <a:buChar char="•"/>
            </a:pPr>
            <a:r>
              <a:rPr lang="en-US" sz="2800" dirty="0" smtClean="0">
                <a:latin typeface="Segoe UI Semibold" pitchFamily="34" charset="0"/>
              </a:rPr>
              <a:t>Suggested </a:t>
            </a:r>
            <a:r>
              <a:rPr lang="en-US" sz="2800" dirty="0">
                <a:latin typeface="Segoe UI Semibold" pitchFamily="34" charset="0"/>
              </a:rPr>
              <a:t>practice tasks</a:t>
            </a:r>
          </a:p>
          <a:p>
            <a:pPr marL="276225" indent="-276225">
              <a:spcBef>
                <a:spcPts val="600"/>
              </a:spcBef>
              <a:spcAft>
                <a:spcPts val="1200"/>
              </a:spcAft>
              <a:buClr>
                <a:srgbClr val="FF9900"/>
              </a:buClr>
              <a:buFontTx/>
              <a:buChar char="•"/>
            </a:pPr>
            <a:r>
              <a:rPr lang="en-US" sz="2800" dirty="0">
                <a:latin typeface="Segoe UI Semibold" pitchFamily="34" charset="0"/>
              </a:rPr>
              <a:t>Test</a:t>
            </a:r>
          </a:p>
          <a:p>
            <a:pPr marL="276225" indent="-276225">
              <a:spcBef>
                <a:spcPts val="600"/>
              </a:spcBef>
              <a:spcAft>
                <a:spcPts val="1200"/>
              </a:spcAft>
              <a:buClr>
                <a:srgbClr val="FF9900"/>
              </a:buClr>
              <a:buFontTx/>
              <a:buChar char="•"/>
            </a:pPr>
            <a:r>
              <a:rPr lang="en-US" sz="2800" dirty="0">
                <a:latin typeface="Segoe UI Semibold" pitchFamily="34" charset="0"/>
              </a:rPr>
              <a:t>Quick </a:t>
            </a:r>
            <a:r>
              <a:rPr lang="en-US" sz="2800" dirty="0" smtClean="0">
                <a:latin typeface="Segoe UI Semibold" pitchFamily="34" charset="0"/>
              </a:rPr>
              <a:t>Reference Card</a:t>
            </a:r>
            <a:endParaRPr lang="en-US" sz="2800" dirty="0">
              <a:latin typeface="Segoe UI Semibold" pitchFamily="34" charset="0"/>
            </a:endParaRPr>
          </a:p>
          <a:p>
            <a:pPr>
              <a:spcBef>
                <a:spcPts val="600"/>
              </a:spcBef>
              <a:spcAft>
                <a:spcPts val="1200"/>
              </a:spcAft>
            </a:pPr>
            <a:endParaRPr lang="en-US" dirty="0">
              <a:latin typeface="Segoe UI Semibold" pitchFamily="34" charset="0"/>
            </a:endParaRPr>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Tree>
    <p:extLst>
      <p:ext uri="{BB962C8B-B14F-4D97-AF65-F5344CB8AC3E}">
        <p14:creationId xmlns:p14="http://schemas.microsoft.com/office/powerpoint/2010/main" val="165272409"/>
      </p:ext>
    </p:extLst>
  </p:cSld>
  <p:clrMapOvr>
    <a:masterClrMapping/>
  </p:clrMapOvr>
  <mc:AlternateContent xmlns:mc="http://schemas.openxmlformats.org/markup-compatibility/2006" xmlns:p14="http://schemas.microsoft.com/office/powerpoint/2010/main">
    <mc:Choice Requires="p14">
      <p:transition spd="slow" p14:dur="15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 spacing</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Changing line spacing in a document.</a:t>
            </a:r>
            <a:endParaRPr lang="en-US" dirty="0"/>
          </a:p>
        </p:txBody>
      </p:sp>
      <p:sp>
        <p:nvSpPr>
          <p:cNvPr id="6" name="Text Placeholder 5"/>
          <p:cNvSpPr>
            <a:spLocks noGrp="1"/>
          </p:cNvSpPr>
          <p:nvPr>
            <p:ph type="body" sz="quarter" idx="14"/>
          </p:nvPr>
        </p:nvSpPr>
        <p:spPr>
          <a:xfrm>
            <a:off x="6248400" y="990600"/>
            <a:ext cx="2667000" cy="990600"/>
          </a:xfrm>
        </p:spPr>
        <p:txBody>
          <a:bodyPr/>
          <a:lstStyle/>
          <a:p>
            <a:r>
              <a:rPr lang="en-US" dirty="0"/>
              <a:t>Then, on the </a:t>
            </a:r>
            <a:r>
              <a:rPr lang="en-US" b="1" dirty="0"/>
              <a:t>Home</a:t>
            </a:r>
            <a:r>
              <a:rPr lang="en-US" dirty="0"/>
              <a:t> tab, in the </a:t>
            </a:r>
            <a:r>
              <a:rPr lang="en-US" b="1" dirty="0"/>
              <a:t>Paragraph</a:t>
            </a:r>
            <a:r>
              <a:rPr lang="en-US" dirty="0"/>
              <a:t> group, click </a:t>
            </a:r>
            <a:r>
              <a:rPr lang="en-US" b="1" dirty="0"/>
              <a:t>Line Spacing</a:t>
            </a:r>
            <a:r>
              <a:rPr lang="en-US" dirty="0"/>
              <a:t> </a:t>
            </a:r>
            <a:r>
              <a:rPr lang="en-US" dirty="0" smtClean="0"/>
              <a:t>(      ). </a:t>
            </a:r>
          </a:p>
        </p:txBody>
      </p:sp>
      <p:pic>
        <p:nvPicPr>
          <p:cNvPr id="3" name="Picture 2" title="Button imag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58867" y="1631643"/>
            <a:ext cx="295275" cy="209550"/>
          </a:xfrm>
          <a:prstGeom prst="rect">
            <a:avLst/>
          </a:prstGeom>
        </p:spPr>
      </p:pic>
      <p:sp>
        <p:nvSpPr>
          <p:cNvPr id="8" name="Text Placeholder 5"/>
          <p:cNvSpPr txBox="1">
            <a:spLocks/>
          </p:cNvSpPr>
          <p:nvPr/>
        </p:nvSpPr>
        <p:spPr>
          <a:xfrm>
            <a:off x="6248400" y="1981200"/>
            <a:ext cx="2667000" cy="1828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A check mark in the list tells you what the current line spacing is. Click the new line spacing you want.</a:t>
            </a:r>
            <a:endParaRPr lang="en-US" dirty="0"/>
          </a:p>
        </p:txBody>
      </p:sp>
    </p:spTree>
    <p:extLst>
      <p:ext uri="{BB962C8B-B14F-4D97-AF65-F5344CB8AC3E}">
        <p14:creationId xmlns:p14="http://schemas.microsoft.com/office/powerpoint/2010/main" val="29773646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 text left, center, or right</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The </a:t>
            </a:r>
            <a:r>
              <a:rPr lang="en-US" b="1" dirty="0" smtClean="0"/>
              <a:t>Align</a:t>
            </a:r>
            <a:r>
              <a:rPr lang="en-US" dirty="0" smtClean="0"/>
              <a:t> buttons.</a:t>
            </a:r>
            <a:endParaRPr lang="en-US" dirty="0"/>
          </a:p>
        </p:txBody>
      </p:sp>
      <p:sp>
        <p:nvSpPr>
          <p:cNvPr id="6" name="Text Placeholder 5"/>
          <p:cNvSpPr>
            <a:spLocks noGrp="1"/>
          </p:cNvSpPr>
          <p:nvPr>
            <p:ph type="body" sz="quarter" idx="14"/>
          </p:nvPr>
        </p:nvSpPr>
        <p:spPr>
          <a:xfrm>
            <a:off x="6248400" y="990600"/>
            <a:ext cx="2667000" cy="1415142"/>
          </a:xfrm>
        </p:spPr>
        <p:txBody>
          <a:bodyPr/>
          <a:lstStyle/>
          <a:p>
            <a:r>
              <a:rPr lang="en-US" dirty="0"/>
              <a:t>Horizontal alignment determines the appearance and orientation of the edges of the </a:t>
            </a:r>
            <a:r>
              <a:rPr lang="en-US" dirty="0" smtClean="0"/>
              <a:t>paragraphs.</a:t>
            </a:r>
            <a:endParaRPr lang="en-US" dirty="0"/>
          </a:p>
        </p:txBody>
      </p:sp>
      <p:sp>
        <p:nvSpPr>
          <p:cNvPr id="8" name="Text Placeholder 5"/>
          <p:cNvSpPr txBox="1">
            <a:spLocks/>
          </p:cNvSpPr>
          <p:nvPr/>
        </p:nvSpPr>
        <p:spPr>
          <a:xfrm>
            <a:off x="6248400" y="2514600"/>
            <a:ext cx="2667000" cy="2590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Text can be left-aligned, which means the left edge of the text is flush with the left margin; right-aligned; centered; or justified, which means it’s aligned evenly along the left and right margins.</a:t>
            </a:r>
            <a:endParaRPr lang="en-US" dirty="0"/>
          </a:p>
        </p:txBody>
      </p:sp>
    </p:spTree>
    <p:extLst>
      <p:ext uri="{BB962C8B-B14F-4D97-AF65-F5344CB8AC3E}">
        <p14:creationId xmlns:p14="http://schemas.microsoft.com/office/powerpoint/2010/main" val="6037607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 text left, center, or right</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The </a:t>
            </a:r>
            <a:r>
              <a:rPr lang="en-US" b="1" dirty="0" smtClean="0"/>
              <a:t>Align</a:t>
            </a:r>
            <a:r>
              <a:rPr lang="en-US" dirty="0" smtClean="0"/>
              <a:t> buttons.</a:t>
            </a:r>
            <a:endParaRPr lang="en-US" dirty="0"/>
          </a:p>
        </p:txBody>
      </p:sp>
      <p:sp>
        <p:nvSpPr>
          <p:cNvPr id="6" name="Text Placeholder 5"/>
          <p:cNvSpPr>
            <a:spLocks noGrp="1"/>
          </p:cNvSpPr>
          <p:nvPr>
            <p:ph type="body" sz="quarter" idx="14"/>
          </p:nvPr>
        </p:nvSpPr>
        <p:spPr>
          <a:xfrm>
            <a:off x="6248400" y="990600"/>
            <a:ext cx="2667000" cy="2251710"/>
          </a:xfrm>
        </p:spPr>
        <p:txBody>
          <a:bodyPr/>
          <a:lstStyle/>
          <a:p>
            <a:r>
              <a:rPr lang="en-US" dirty="0"/>
              <a:t>The most common alignment is left-aligned, but you can change it to whatever you want, for a single paragraph, a set of paragraphs, or the entire </a:t>
            </a:r>
            <a:r>
              <a:rPr lang="en-US" dirty="0" smtClean="0"/>
              <a:t>document.</a:t>
            </a:r>
            <a:endParaRPr lang="en-US" dirty="0"/>
          </a:p>
        </p:txBody>
      </p:sp>
      <p:sp>
        <p:nvSpPr>
          <p:cNvPr id="9" name="Text Placeholder 5"/>
          <p:cNvSpPr txBox="1">
            <a:spLocks/>
          </p:cNvSpPr>
          <p:nvPr/>
        </p:nvSpPr>
        <p:spPr>
          <a:xfrm>
            <a:off x="6248400" y="3352800"/>
            <a:ext cx="2667000" cy="1828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For example, in many documents, titles are centered in the middle of the page.</a:t>
            </a:r>
            <a:endParaRPr lang="en-US" dirty="0"/>
          </a:p>
        </p:txBody>
      </p:sp>
    </p:spTree>
    <p:extLst>
      <p:ext uri="{BB962C8B-B14F-4D97-AF65-F5344CB8AC3E}">
        <p14:creationId xmlns:p14="http://schemas.microsoft.com/office/powerpoint/2010/main" val="9473548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 text left, center, or right</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The </a:t>
            </a:r>
            <a:r>
              <a:rPr lang="en-US" b="1" dirty="0" smtClean="0"/>
              <a:t>Align</a:t>
            </a:r>
            <a:r>
              <a:rPr lang="en-US" dirty="0" smtClean="0"/>
              <a:t> buttons.</a:t>
            </a:r>
            <a:endParaRPr lang="en-US" dirty="0"/>
          </a:p>
        </p:txBody>
      </p:sp>
      <p:sp>
        <p:nvSpPr>
          <p:cNvPr id="8" name="Text Placeholder 5"/>
          <p:cNvSpPr txBox="1">
            <a:spLocks/>
          </p:cNvSpPr>
          <p:nvPr/>
        </p:nvSpPr>
        <p:spPr>
          <a:xfrm>
            <a:off x="6248400" y="990600"/>
            <a:ext cx="2667000" cy="12192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Select the text that you want to align, or press CTRL+A to select all the text in the document. </a:t>
            </a:r>
          </a:p>
        </p:txBody>
      </p:sp>
      <p:sp>
        <p:nvSpPr>
          <p:cNvPr id="9" name="Text Placeholder 5"/>
          <p:cNvSpPr txBox="1">
            <a:spLocks/>
          </p:cNvSpPr>
          <p:nvPr/>
        </p:nvSpPr>
        <p:spPr>
          <a:xfrm>
            <a:off x="6248400" y="2209800"/>
            <a:ext cx="2667000" cy="29718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Then, on the </a:t>
            </a:r>
            <a:r>
              <a:rPr lang="en-US" b="1" dirty="0"/>
              <a:t>Home</a:t>
            </a:r>
            <a:r>
              <a:rPr lang="en-US" dirty="0"/>
              <a:t> tab, in the </a:t>
            </a:r>
            <a:r>
              <a:rPr lang="en-US" b="1" dirty="0"/>
              <a:t>Paragraph</a:t>
            </a:r>
            <a:r>
              <a:rPr lang="en-US" dirty="0"/>
              <a:t> group, click </a:t>
            </a:r>
            <a:r>
              <a:rPr lang="en-US" b="1" dirty="0"/>
              <a:t>Align Left</a:t>
            </a:r>
            <a:r>
              <a:rPr lang="en-US" dirty="0"/>
              <a:t> </a:t>
            </a:r>
            <a:r>
              <a:rPr lang="en-US" dirty="0" smtClean="0"/>
              <a:t>(     </a:t>
            </a:r>
            <a:r>
              <a:rPr lang="en-US" dirty="0"/>
              <a:t>) or </a:t>
            </a:r>
            <a:r>
              <a:rPr lang="en-US" b="1" dirty="0"/>
              <a:t>Align Right</a:t>
            </a:r>
            <a:r>
              <a:rPr lang="en-US" dirty="0"/>
              <a:t> </a:t>
            </a:r>
            <a:r>
              <a:rPr lang="en-US" dirty="0" smtClean="0"/>
              <a:t>(     </a:t>
            </a:r>
            <a:r>
              <a:rPr lang="en-US" dirty="0"/>
              <a:t>), </a:t>
            </a:r>
            <a:r>
              <a:rPr lang="en-US" b="1" dirty="0"/>
              <a:t>Center</a:t>
            </a:r>
            <a:r>
              <a:rPr lang="en-US" dirty="0"/>
              <a:t> </a:t>
            </a:r>
            <a:r>
              <a:rPr lang="en-US" dirty="0" smtClean="0"/>
              <a:t>(     </a:t>
            </a:r>
            <a:r>
              <a:rPr lang="en-US" dirty="0"/>
              <a:t>), or </a:t>
            </a:r>
            <a:r>
              <a:rPr lang="en-US" b="1" dirty="0"/>
              <a:t>Justify</a:t>
            </a:r>
            <a:r>
              <a:rPr lang="en-US" dirty="0"/>
              <a:t> </a:t>
            </a:r>
            <a:r>
              <a:rPr lang="en-US" dirty="0" smtClean="0"/>
              <a:t/>
            </a:r>
            <a:br>
              <a:rPr lang="en-US" dirty="0" smtClean="0"/>
            </a:br>
            <a:r>
              <a:rPr lang="en-US" dirty="0" smtClean="0"/>
              <a:t>(     </a:t>
            </a:r>
            <a:r>
              <a:rPr lang="en-US" dirty="0"/>
              <a:t>).</a:t>
            </a:r>
          </a:p>
        </p:txBody>
      </p:sp>
      <p:pic>
        <p:nvPicPr>
          <p:cNvPr id="10" name="Picture 9" title="Button imag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66316" y="2835729"/>
            <a:ext cx="240030" cy="228600"/>
          </a:xfrm>
          <a:prstGeom prst="rect">
            <a:avLst/>
          </a:prstGeom>
        </p:spPr>
      </p:pic>
      <p:pic>
        <p:nvPicPr>
          <p:cNvPr id="11" name="Picture 10" title="Button image"/>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17428" y="3121479"/>
            <a:ext cx="240030" cy="228600"/>
          </a:xfrm>
          <a:prstGeom prst="rect">
            <a:avLst/>
          </a:prstGeom>
        </p:spPr>
      </p:pic>
      <p:pic>
        <p:nvPicPr>
          <p:cNvPr id="12" name="Picture 11" title="Button image"/>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211787" y="3385458"/>
            <a:ext cx="240030" cy="228600"/>
          </a:xfrm>
          <a:prstGeom prst="rect">
            <a:avLst/>
          </a:prstGeom>
        </p:spPr>
      </p:pic>
      <p:pic>
        <p:nvPicPr>
          <p:cNvPr id="13" name="Picture 12" title="Button image"/>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449241" y="3673929"/>
            <a:ext cx="240030" cy="228600"/>
          </a:xfrm>
          <a:prstGeom prst="rect">
            <a:avLst/>
          </a:prstGeom>
        </p:spPr>
      </p:pic>
    </p:spTree>
    <p:extLst>
      <p:ext uri="{BB962C8B-B14F-4D97-AF65-F5344CB8AC3E}">
        <p14:creationId xmlns:p14="http://schemas.microsoft.com/office/powerpoint/2010/main" val="23770277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par>
                                <p:cTn id="22" presetID="10" presetClass="entr" presetSubtype="0"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Suggestions for practice</a:t>
            </a:r>
            <a:endParaRPr lang="en-US" dirty="0"/>
          </a:p>
        </p:txBody>
      </p:sp>
      <p:sp>
        <p:nvSpPr>
          <p:cNvPr id="9" name="Content Placeholder 8"/>
          <p:cNvSpPr>
            <a:spLocks noGrp="1"/>
          </p:cNvSpPr>
          <p:nvPr>
            <p:ph idx="1"/>
          </p:nvPr>
        </p:nvSpPr>
        <p:spPr/>
        <p:txBody>
          <a:bodyPr/>
          <a:lstStyle/>
          <a:p>
            <a:r>
              <a:rPr lang="en-US" dirty="0" smtClean="0"/>
              <a:t>Move around in the document.</a:t>
            </a:r>
          </a:p>
          <a:p>
            <a:r>
              <a:rPr lang="en-US" dirty="0" smtClean="0"/>
              <a:t>Turn on formatting marks.</a:t>
            </a:r>
          </a:p>
          <a:p>
            <a:r>
              <a:rPr lang="en-US" dirty="0" smtClean="0"/>
              <a:t>Use Cut and Paste to move text, and use Undo.</a:t>
            </a:r>
          </a:p>
          <a:p>
            <a:r>
              <a:rPr lang="en-US" dirty="0" smtClean="0"/>
              <a:t>Change line spacing.</a:t>
            </a:r>
          </a:p>
          <a:p>
            <a:r>
              <a:rPr lang="en-US" dirty="0" smtClean="0"/>
              <a:t>Align text. </a:t>
            </a:r>
            <a:endParaRPr lang="en-US" dirty="0"/>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10" name="Text Placeholder 9"/>
          <p:cNvSpPr>
            <a:spLocks noGrp="1"/>
          </p:cNvSpPr>
          <p:nvPr>
            <p:ph type="body" sz="quarter" idx="13"/>
          </p:nvPr>
        </p:nvSpPr>
        <p:spPr>
          <a:xfrm>
            <a:off x="533400" y="5410200"/>
            <a:ext cx="8153400" cy="762000"/>
          </a:xfrm>
        </p:spPr>
        <p:txBody>
          <a:bodyPr/>
          <a:lstStyle/>
          <a:p>
            <a:r>
              <a:rPr lang="en-US" dirty="0" smtClean="0">
                <a:hlinkClick r:id="rId3"/>
              </a:rPr>
              <a:t>Online practice</a:t>
            </a:r>
            <a:r>
              <a:rPr lang="en-US" dirty="0" smtClean="0"/>
              <a:t> (requires </a:t>
            </a:r>
            <a:r>
              <a:rPr lang="en-US" dirty="0" smtClean="0"/>
              <a:t>Word </a:t>
            </a:r>
            <a:r>
              <a:rPr lang="en-US" dirty="0" smtClean="0"/>
              <a:t>2010)</a:t>
            </a:r>
            <a:endParaRPr lang="en-US" dirty="0"/>
          </a:p>
        </p:txBody>
      </p:sp>
    </p:spTree>
    <p:extLst>
      <p:ext uri="{BB962C8B-B14F-4D97-AF65-F5344CB8AC3E}">
        <p14:creationId xmlns:p14="http://schemas.microsoft.com/office/powerpoint/2010/main" val="40540746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1000"/>
                                        <p:tgtEl>
                                          <p:spTgt spid="9">
                                            <p:txEl>
                                              <p:pRg st="1" end="1"/>
                                            </p:txEl>
                                          </p:spTgt>
                                        </p:tgtEl>
                                      </p:cBhvr>
                                    </p:animEffect>
                                    <p:anim calcmode="lin" valueType="num">
                                      <p:cBhvr>
                                        <p:cTn id="1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fade">
                                      <p:cBhvr>
                                        <p:cTn id="25" dur="1000"/>
                                        <p:tgtEl>
                                          <p:spTgt spid="9">
                                            <p:txEl>
                                              <p:pRg st="3" end="3"/>
                                            </p:txEl>
                                          </p:spTgt>
                                        </p:tgtEl>
                                      </p:cBhvr>
                                    </p:animEffect>
                                    <p:anim calcmode="lin" valueType="num">
                                      <p:cBhvr>
                                        <p:cTn id="2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fade">
                                      <p:cBhvr>
                                        <p:cTn id="31" dur="1000"/>
                                        <p:tgtEl>
                                          <p:spTgt spid="9">
                                            <p:txEl>
                                              <p:pRg st="4" end="4"/>
                                            </p:txEl>
                                          </p:spTgt>
                                        </p:tgtEl>
                                      </p:cBhvr>
                                    </p:animEffect>
                                    <p:anim calcmode="lin" valueType="num">
                                      <p:cBhvr>
                                        <p:cTn id="32"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0">
                                            <p:txEl>
                                              <p:pRg st="0" end="0"/>
                                            </p:txEl>
                                          </p:spTgt>
                                        </p:tgtEl>
                                        <p:attrNameLst>
                                          <p:attrName>style.visibility</p:attrName>
                                        </p:attrNameLst>
                                      </p:cBhvr>
                                      <p:to>
                                        <p:strVal val="visible"/>
                                      </p:to>
                                    </p:set>
                                    <p:animEffect transition="in" filter="fade">
                                      <p:cBhvr>
                                        <p:cTn id="38" dur="500"/>
                                        <p:tgtEl>
                                          <p:spTgt spid="10">
                                            <p:txEl>
                                              <p:pRg st="0" end="0"/>
                                            </p:txEl>
                                          </p:spTgt>
                                        </p:tgtEl>
                                      </p:cBhvr>
                                    </p:animEffect>
                                    <p:anim calcmode="lin" valueType="num">
                                      <p:cBhvr>
                                        <p:cTn id="3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0" dur="5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dvAuto="0"/>
      <p:bldP spid="10"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a:t>
            </a:r>
            <a:r>
              <a:rPr lang="en-US" dirty="0" smtClean="0"/>
              <a:t>question </a:t>
            </a:r>
            <a:r>
              <a:rPr lang="en-US" dirty="0" smtClean="0"/>
              <a:t>1</a:t>
            </a:r>
            <a:endParaRPr lang="en-US" dirty="0"/>
          </a:p>
        </p:txBody>
      </p:sp>
      <p:sp>
        <p:nvSpPr>
          <p:cNvPr id="8" name="Content Placeholder 7"/>
          <p:cNvSpPr>
            <a:spLocks noGrp="1"/>
          </p:cNvSpPr>
          <p:nvPr>
            <p:ph idx="1"/>
          </p:nvPr>
        </p:nvSpPr>
        <p:spPr/>
        <p:txBody>
          <a:bodyPr/>
          <a:lstStyle/>
          <a:p>
            <a:r>
              <a:rPr lang="en-US" dirty="0"/>
              <a:t>To move through a document, you must press the DOWN ARROW key to get from the top to the bottom of the document.</a:t>
            </a:r>
            <a:r>
              <a:rPr lang="en-US" dirty="0" smtClean="0"/>
              <a:t> </a:t>
            </a:r>
            <a:r>
              <a:rPr lang="en-US" dirty="0" smtClean="0"/>
              <a:t>(Pick one answer.)</a:t>
            </a:r>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9" name="Content Placeholder 8"/>
          <p:cNvSpPr>
            <a:spLocks noGrp="1"/>
          </p:cNvSpPr>
          <p:nvPr>
            <p:ph idx="13"/>
          </p:nvPr>
        </p:nvSpPr>
        <p:spPr>
          <a:xfrm>
            <a:off x="518160" y="2743200"/>
            <a:ext cx="8229600" cy="3429000"/>
          </a:xfrm>
        </p:spPr>
        <p:txBody>
          <a:bodyPr/>
          <a:lstStyle/>
          <a:p>
            <a:r>
              <a:rPr lang="en-US" dirty="0" smtClean="0"/>
              <a:t>True.</a:t>
            </a:r>
          </a:p>
          <a:p>
            <a:r>
              <a:rPr lang="en-US" dirty="0" smtClean="0"/>
              <a:t>False. </a:t>
            </a:r>
            <a:endParaRPr lang="en-US" dirty="0"/>
          </a:p>
        </p:txBody>
      </p:sp>
    </p:spTree>
    <p:extLst>
      <p:ext uri="{BB962C8B-B14F-4D97-AF65-F5344CB8AC3E}">
        <p14:creationId xmlns:p14="http://schemas.microsoft.com/office/powerpoint/2010/main" val="369180342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a:t>
            </a:r>
            <a:r>
              <a:rPr lang="en-US" dirty="0" smtClean="0"/>
              <a:t>question </a:t>
            </a:r>
            <a:r>
              <a:rPr lang="en-US" dirty="0" smtClean="0"/>
              <a:t>1</a:t>
            </a:r>
            <a:endParaRPr lang="en-US" dirty="0"/>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8" name="Content Placeholder 7"/>
          <p:cNvSpPr>
            <a:spLocks noGrp="1"/>
          </p:cNvSpPr>
          <p:nvPr>
            <p:ph idx="13"/>
          </p:nvPr>
        </p:nvSpPr>
        <p:spPr>
          <a:xfrm>
            <a:off x="508000" y="4724400"/>
            <a:ext cx="8229600" cy="1371600"/>
          </a:xfrm>
        </p:spPr>
        <p:txBody>
          <a:bodyPr/>
          <a:lstStyle/>
          <a:p>
            <a:r>
              <a:rPr lang="en-US" dirty="0"/>
              <a:t>Scrolling through the document or using the PAGE UP and PAGE DOWN keys are quicker ways to read through a document.</a:t>
            </a:r>
            <a:endParaRPr lang="en-US" dirty="0"/>
          </a:p>
        </p:txBody>
      </p:sp>
      <p:sp>
        <p:nvSpPr>
          <p:cNvPr id="10" name="Content Placeholder 7"/>
          <p:cNvSpPr>
            <a:spLocks noGrp="1"/>
          </p:cNvSpPr>
          <p:nvPr>
            <p:ph idx="1"/>
          </p:nvPr>
        </p:nvSpPr>
        <p:spPr>
          <a:xfrm>
            <a:off x="493059" y="1376997"/>
            <a:ext cx="8229600" cy="756603"/>
          </a:xfrm>
        </p:spPr>
        <p:txBody>
          <a:bodyPr/>
          <a:lstStyle/>
          <a:p>
            <a:r>
              <a:rPr lang="en-US" dirty="0"/>
              <a:t>To move through a document, you must press the DOWN ARROW key to get from the top to the bottom of the document.</a:t>
            </a:r>
            <a:endParaRPr lang="en-US" dirty="0"/>
          </a:p>
        </p:txBody>
      </p:sp>
      <p:sp>
        <p:nvSpPr>
          <p:cNvPr id="11" name="Title 5"/>
          <p:cNvSpPr txBox="1">
            <a:spLocks/>
          </p:cNvSpPr>
          <p:nvPr/>
        </p:nvSpPr>
        <p:spPr>
          <a:xfrm>
            <a:off x="457200" y="25146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startAt="2"/>
            </a:pPr>
            <a:r>
              <a:rPr lang="en-US" dirty="0" smtClean="0"/>
              <a:t>False. </a:t>
            </a:r>
            <a:endParaRPr lang="en-US" dirty="0"/>
          </a:p>
        </p:txBody>
      </p:sp>
    </p:spTree>
    <p:extLst>
      <p:ext uri="{BB962C8B-B14F-4D97-AF65-F5344CB8AC3E}">
        <p14:creationId xmlns:p14="http://schemas.microsoft.com/office/powerpoint/2010/main" val="3590251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a:t>
            </a:r>
            <a:r>
              <a:rPr lang="en-US" dirty="0"/>
              <a:t>q</a:t>
            </a:r>
            <a:r>
              <a:rPr lang="en-US" dirty="0" smtClean="0"/>
              <a:t>uestion </a:t>
            </a:r>
            <a:r>
              <a:rPr lang="en-US" dirty="0" smtClean="0"/>
              <a:t>2</a:t>
            </a:r>
            <a:endParaRPr lang="en-US" dirty="0"/>
          </a:p>
        </p:txBody>
      </p:sp>
      <p:sp>
        <p:nvSpPr>
          <p:cNvPr id="8" name="Content Placeholder 7"/>
          <p:cNvSpPr>
            <a:spLocks noGrp="1"/>
          </p:cNvSpPr>
          <p:nvPr>
            <p:ph idx="1"/>
          </p:nvPr>
        </p:nvSpPr>
        <p:spPr/>
        <p:txBody>
          <a:bodyPr/>
          <a:lstStyle/>
          <a:p>
            <a:r>
              <a:rPr lang="en-US" dirty="0" smtClean="0"/>
              <a:t>Press the BACKSPACE key to remove extra formatting marks. (Pick </a:t>
            </a:r>
            <a:r>
              <a:rPr lang="en-US" dirty="0" smtClean="0"/>
              <a:t>one answer.)</a:t>
            </a:r>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9" name="Content Placeholder 8"/>
          <p:cNvSpPr>
            <a:spLocks noGrp="1"/>
          </p:cNvSpPr>
          <p:nvPr>
            <p:ph idx="13"/>
          </p:nvPr>
        </p:nvSpPr>
        <p:spPr/>
        <p:txBody>
          <a:bodyPr/>
          <a:lstStyle/>
          <a:p>
            <a:r>
              <a:rPr lang="en-US" dirty="0" smtClean="0"/>
              <a:t>True.</a:t>
            </a:r>
          </a:p>
          <a:p>
            <a:r>
              <a:rPr lang="en-US" dirty="0" smtClean="0"/>
              <a:t>Fa</a:t>
            </a:r>
            <a:r>
              <a:rPr lang="en-US" dirty="0" smtClean="0"/>
              <a:t>lse. </a:t>
            </a:r>
            <a:endParaRPr lang="en-US" dirty="0"/>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a:t>
            </a:r>
            <a:r>
              <a:rPr lang="en-US" dirty="0" smtClean="0"/>
              <a:t>question </a:t>
            </a:r>
            <a:r>
              <a:rPr lang="en-US" dirty="0" smtClean="0"/>
              <a:t>2</a:t>
            </a:r>
            <a:endParaRPr lang="en-US" dirty="0"/>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8" name="Content Placeholder 7"/>
          <p:cNvSpPr>
            <a:spLocks noGrp="1"/>
          </p:cNvSpPr>
          <p:nvPr>
            <p:ph idx="13"/>
          </p:nvPr>
        </p:nvSpPr>
        <p:spPr>
          <a:xfrm>
            <a:off x="508000" y="4572000"/>
            <a:ext cx="8229600" cy="1371600"/>
          </a:xfrm>
        </p:spPr>
        <p:txBody>
          <a:bodyPr/>
          <a:lstStyle/>
          <a:p>
            <a:r>
              <a:rPr lang="en-US" dirty="0"/>
              <a:t>If it looks like you have unwanted spaces in your document, turn on formatting marks to see </a:t>
            </a:r>
            <a:r>
              <a:rPr lang="en-US" dirty="0" smtClean="0"/>
              <a:t>what’s </a:t>
            </a:r>
            <a:r>
              <a:rPr lang="en-US" dirty="0"/>
              <a:t>going on behind the scenes.</a:t>
            </a:r>
            <a:endParaRPr lang="en-US" dirty="0"/>
          </a:p>
        </p:txBody>
      </p:sp>
      <p:sp>
        <p:nvSpPr>
          <p:cNvPr id="10" name="Content Placeholder 7"/>
          <p:cNvSpPr>
            <a:spLocks noGrp="1"/>
          </p:cNvSpPr>
          <p:nvPr>
            <p:ph idx="1"/>
          </p:nvPr>
        </p:nvSpPr>
        <p:spPr>
          <a:xfrm>
            <a:off x="493059" y="1376997"/>
            <a:ext cx="8229600" cy="756603"/>
          </a:xfrm>
        </p:spPr>
        <p:txBody>
          <a:bodyPr/>
          <a:lstStyle/>
          <a:p>
            <a:r>
              <a:rPr lang="en-US" dirty="0"/>
              <a:t>Press the </a:t>
            </a:r>
            <a:r>
              <a:rPr lang="en-US" dirty="0" smtClean="0"/>
              <a:t>BACKSPACE </a:t>
            </a:r>
            <a:r>
              <a:rPr lang="en-US" dirty="0"/>
              <a:t>key to remove extra formatting marks.</a:t>
            </a:r>
            <a:endParaRPr lang="en-US" dirty="0"/>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a:pPr>
            <a:r>
              <a:rPr lang="en-US" dirty="0" smtClean="0"/>
              <a:t>True.</a:t>
            </a:r>
            <a:endParaRPr lang="en-US" dirty="0"/>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a:t>
            </a:r>
            <a:r>
              <a:rPr lang="en-US" dirty="0" smtClean="0"/>
              <a:t>question </a:t>
            </a:r>
            <a:r>
              <a:rPr lang="en-US" dirty="0" smtClean="0"/>
              <a:t>3</a:t>
            </a:r>
            <a:endParaRPr lang="en-US" dirty="0"/>
          </a:p>
        </p:txBody>
      </p:sp>
      <p:sp>
        <p:nvSpPr>
          <p:cNvPr id="8" name="Content Placeholder 7"/>
          <p:cNvSpPr>
            <a:spLocks noGrp="1"/>
          </p:cNvSpPr>
          <p:nvPr>
            <p:ph idx="1"/>
          </p:nvPr>
        </p:nvSpPr>
        <p:spPr/>
        <p:txBody>
          <a:bodyPr/>
          <a:lstStyle/>
          <a:p>
            <a:r>
              <a:rPr lang="en-US" dirty="0" smtClean="0"/>
              <a:t>To move </a:t>
            </a:r>
            <a:r>
              <a:rPr lang="en-US" dirty="0"/>
              <a:t>text from one location to another, copy the text.</a:t>
            </a:r>
            <a:r>
              <a:rPr lang="en-US" dirty="0" smtClean="0"/>
              <a:t> </a:t>
            </a:r>
            <a:r>
              <a:rPr lang="en-US" dirty="0" smtClean="0"/>
              <a:t>(Pick one answer.)</a:t>
            </a:r>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9" name="Content Placeholder 8"/>
          <p:cNvSpPr>
            <a:spLocks noGrp="1"/>
          </p:cNvSpPr>
          <p:nvPr>
            <p:ph idx="13"/>
          </p:nvPr>
        </p:nvSpPr>
        <p:spPr/>
        <p:txBody>
          <a:bodyPr/>
          <a:lstStyle/>
          <a:p>
            <a:r>
              <a:rPr lang="en-US" dirty="0" smtClean="0"/>
              <a:t>True.</a:t>
            </a:r>
          </a:p>
          <a:p>
            <a:r>
              <a:rPr lang="en-US" dirty="0" smtClean="0"/>
              <a:t>False. </a:t>
            </a:r>
            <a:endParaRPr lang="en-US" dirty="0"/>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Overview: Moving along in Word</a:t>
            </a:r>
            <a:endParaRPr lang="en-US" dirty="0"/>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Content Placeholder 4"/>
          <p:cNvSpPr>
            <a:spLocks noGrp="1"/>
          </p:cNvSpPr>
          <p:nvPr>
            <p:ph type="body" sz="quarter" idx="14"/>
          </p:nvPr>
        </p:nvSpPr>
        <p:spPr/>
        <p:txBody>
          <a:bodyPr>
            <a:normAutofit/>
          </a:bodyPr>
          <a:lstStyle/>
          <a:p>
            <a:r>
              <a:rPr lang="en-US" dirty="0" smtClean="0"/>
              <a:t>Welcome to the second installment of the “</a:t>
            </a:r>
            <a:r>
              <a:rPr lang="en-US" dirty="0"/>
              <a:t>Create your first Word 2010 document” </a:t>
            </a:r>
            <a:r>
              <a:rPr lang="en-US" dirty="0" smtClean="0"/>
              <a:t>series for </a:t>
            </a:r>
            <a:r>
              <a:rPr lang="en-US" dirty="0"/>
              <a:t>those who are new to Word. </a:t>
            </a:r>
            <a:endParaRPr lang="en-US" dirty="0" smtClean="0"/>
          </a:p>
          <a:p>
            <a:r>
              <a:rPr lang="en-US" dirty="0" smtClean="0"/>
              <a:t>In this course, </a:t>
            </a:r>
            <a:r>
              <a:rPr lang="en-US" dirty="0" smtClean="0"/>
              <a:t>you’ll </a:t>
            </a:r>
            <a:r>
              <a:rPr lang="en-US" dirty="0" smtClean="0"/>
              <a:t>learn </a:t>
            </a:r>
            <a:r>
              <a:rPr lang="en-US" dirty="0"/>
              <a:t>to move around in the document, use formatting marks, move text by using Cut and Paste, and change line spacing and </a:t>
            </a:r>
            <a:r>
              <a:rPr lang="en-US" dirty="0" smtClean="0"/>
              <a:t>alignment in Word 2010.</a:t>
            </a:r>
            <a:r>
              <a:rPr lang="en-US" dirty="0"/>
              <a:t/>
            </a:r>
            <a:br>
              <a:rPr lang="en-US" dirty="0"/>
            </a:br>
            <a:endParaRPr lang="en-US" sz="2400" dirty="0"/>
          </a:p>
        </p:txBody>
      </p:sp>
      <p:pic>
        <p:nvPicPr>
          <p:cNvPr id="2" name="Picture Placeholder 1" title="Create your first Word 2010 document"/>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1438755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a:t>
            </a:r>
            <a:r>
              <a:rPr lang="en-US" dirty="0" smtClean="0"/>
              <a:t>question </a:t>
            </a:r>
            <a:r>
              <a:rPr lang="en-US" dirty="0" smtClean="0"/>
              <a:t>3</a:t>
            </a:r>
            <a:endParaRPr lang="en-US" dirty="0"/>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8" name="Content Placeholder 7"/>
          <p:cNvSpPr>
            <a:spLocks noGrp="1"/>
          </p:cNvSpPr>
          <p:nvPr>
            <p:ph idx="13"/>
          </p:nvPr>
        </p:nvSpPr>
        <p:spPr>
          <a:xfrm>
            <a:off x="508000" y="4572000"/>
            <a:ext cx="8229600" cy="1371600"/>
          </a:xfrm>
        </p:spPr>
        <p:txBody>
          <a:bodyPr/>
          <a:lstStyle/>
          <a:p>
            <a:r>
              <a:rPr lang="en-US" dirty="0"/>
              <a:t>To move the text to another place, select and then cut the text. Then paste it in the new location.</a:t>
            </a:r>
            <a:endParaRPr lang="en-US" dirty="0"/>
          </a:p>
        </p:txBody>
      </p:sp>
      <p:sp>
        <p:nvSpPr>
          <p:cNvPr id="10" name="Content Placeholder 7"/>
          <p:cNvSpPr>
            <a:spLocks noGrp="1"/>
          </p:cNvSpPr>
          <p:nvPr>
            <p:ph idx="1"/>
          </p:nvPr>
        </p:nvSpPr>
        <p:spPr>
          <a:xfrm>
            <a:off x="493059" y="1376997"/>
            <a:ext cx="8229600" cy="756603"/>
          </a:xfrm>
        </p:spPr>
        <p:txBody>
          <a:bodyPr/>
          <a:lstStyle/>
          <a:p>
            <a:r>
              <a:rPr lang="en-US" dirty="0" smtClean="0"/>
              <a:t>To move </a:t>
            </a:r>
            <a:r>
              <a:rPr lang="en-US" dirty="0"/>
              <a:t>text from one location to another, copy the text.</a:t>
            </a:r>
            <a:endParaRPr lang="en-US" dirty="0"/>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6096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startAt="2"/>
            </a:pPr>
            <a:r>
              <a:rPr lang="en-US" dirty="0" smtClean="0"/>
              <a:t>False. </a:t>
            </a:r>
            <a:endParaRPr lang="en-US" dirty="0"/>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a:t>
            </a:r>
            <a:r>
              <a:rPr lang="en-US" dirty="0" smtClean="0"/>
              <a:t>question </a:t>
            </a:r>
            <a:r>
              <a:rPr lang="en-US" dirty="0" smtClean="0"/>
              <a:t>4</a:t>
            </a:r>
            <a:endParaRPr lang="en-US" dirty="0"/>
          </a:p>
        </p:txBody>
      </p:sp>
      <p:sp>
        <p:nvSpPr>
          <p:cNvPr id="8" name="Content Placeholder 7"/>
          <p:cNvSpPr>
            <a:spLocks noGrp="1"/>
          </p:cNvSpPr>
          <p:nvPr>
            <p:ph idx="1"/>
          </p:nvPr>
        </p:nvSpPr>
        <p:spPr/>
        <p:txBody>
          <a:bodyPr/>
          <a:lstStyle/>
          <a:p>
            <a:r>
              <a:rPr lang="en-US" dirty="0"/>
              <a:t>After </a:t>
            </a:r>
            <a:r>
              <a:rPr lang="en-US" dirty="0" smtClean="0"/>
              <a:t>you’ve </a:t>
            </a:r>
            <a:r>
              <a:rPr lang="en-US" dirty="0"/>
              <a:t>cut text, you </a:t>
            </a:r>
            <a:r>
              <a:rPr lang="en-US" dirty="0" smtClean="0"/>
              <a:t>can’t </a:t>
            </a:r>
            <a:r>
              <a:rPr lang="en-US" dirty="0"/>
              <a:t>get it back</a:t>
            </a:r>
            <a:r>
              <a:rPr lang="en-US" dirty="0" smtClean="0"/>
              <a:t>. </a:t>
            </a:r>
            <a:r>
              <a:rPr lang="en-US" dirty="0" smtClean="0"/>
              <a:t>(</a:t>
            </a:r>
            <a:r>
              <a:rPr lang="en-US" dirty="0" smtClean="0"/>
              <a:t>Pick one answer.)</a:t>
            </a:r>
            <a:endParaRPr lang="en-US" dirty="0"/>
          </a:p>
        </p:txBody>
      </p:sp>
      <p:sp>
        <p:nvSpPr>
          <p:cNvPr id="5" name="Footer Placeholder 4"/>
          <p:cNvSpPr>
            <a:spLocks noGrp="1"/>
          </p:cNvSpPr>
          <p:nvPr>
            <p:ph type="ftr" sz="quarter" idx="11"/>
          </p:nvPr>
        </p:nvSpPr>
        <p:spPr/>
        <p:txBody>
          <a:bodyPr/>
          <a:lstStyle/>
          <a:p>
            <a:r>
              <a:rPr lang="en-US" dirty="0" smtClean="0"/>
              <a:t>Create your first Word document II</a:t>
            </a:r>
            <a:endParaRPr lang="en-US" dirty="0"/>
          </a:p>
        </p:txBody>
      </p:sp>
      <p:sp>
        <p:nvSpPr>
          <p:cNvPr id="9" name="Content Placeholder 8"/>
          <p:cNvSpPr>
            <a:spLocks noGrp="1"/>
          </p:cNvSpPr>
          <p:nvPr>
            <p:ph idx="13"/>
          </p:nvPr>
        </p:nvSpPr>
        <p:spPr/>
        <p:txBody>
          <a:bodyPr/>
          <a:lstStyle/>
          <a:p>
            <a:r>
              <a:rPr lang="en-US" dirty="0" smtClean="0"/>
              <a:t>True.</a:t>
            </a:r>
          </a:p>
          <a:p>
            <a:r>
              <a:rPr lang="en-US" dirty="0" smtClean="0"/>
              <a:t>False. </a:t>
            </a:r>
            <a:endParaRPr lang="en-US" dirty="0"/>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a:t>
            </a:r>
            <a:r>
              <a:rPr lang="en-US" dirty="0" smtClean="0"/>
              <a:t>question </a:t>
            </a:r>
            <a:r>
              <a:rPr lang="en-US" dirty="0" smtClean="0"/>
              <a:t>4</a:t>
            </a:r>
            <a:endParaRPr lang="en-US" dirty="0"/>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8" name="Content Placeholder 7"/>
          <p:cNvSpPr>
            <a:spLocks noGrp="1"/>
          </p:cNvSpPr>
          <p:nvPr>
            <p:ph idx="13"/>
          </p:nvPr>
        </p:nvSpPr>
        <p:spPr>
          <a:xfrm>
            <a:off x="508000" y="4572000"/>
            <a:ext cx="8229600" cy="1371600"/>
          </a:xfrm>
        </p:spPr>
        <p:txBody>
          <a:bodyPr/>
          <a:lstStyle/>
          <a:p>
            <a:r>
              <a:rPr lang="en-US" dirty="0"/>
              <a:t>Click the </a:t>
            </a:r>
            <a:r>
              <a:rPr lang="en-US" b="1" dirty="0"/>
              <a:t>Undo</a:t>
            </a:r>
            <a:r>
              <a:rPr lang="en-US" dirty="0"/>
              <a:t> button or paste the text back in.</a:t>
            </a:r>
            <a:endParaRPr lang="en-US" dirty="0"/>
          </a:p>
        </p:txBody>
      </p:sp>
      <p:sp>
        <p:nvSpPr>
          <p:cNvPr id="10" name="Content Placeholder 7"/>
          <p:cNvSpPr>
            <a:spLocks noGrp="1"/>
          </p:cNvSpPr>
          <p:nvPr>
            <p:ph idx="1"/>
          </p:nvPr>
        </p:nvSpPr>
        <p:spPr>
          <a:xfrm>
            <a:off x="493059" y="1376997"/>
            <a:ext cx="8229600" cy="756603"/>
          </a:xfrm>
        </p:spPr>
        <p:txBody>
          <a:bodyPr/>
          <a:lstStyle/>
          <a:p>
            <a:r>
              <a:rPr lang="en-US" dirty="0"/>
              <a:t>After </a:t>
            </a:r>
            <a:r>
              <a:rPr lang="en-US" dirty="0" smtClean="0"/>
              <a:t>you’ve </a:t>
            </a:r>
            <a:r>
              <a:rPr lang="en-US" dirty="0"/>
              <a:t>cut text, you </a:t>
            </a:r>
            <a:r>
              <a:rPr lang="en-US" dirty="0" smtClean="0"/>
              <a:t>can’t </a:t>
            </a:r>
            <a:r>
              <a:rPr lang="en-US" dirty="0"/>
              <a:t>get it back.</a:t>
            </a:r>
            <a:endParaRPr lang="en-US" dirty="0"/>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startAt="2"/>
            </a:pPr>
            <a:r>
              <a:rPr lang="en-US" dirty="0" smtClean="0"/>
              <a:t>False. </a:t>
            </a:r>
            <a:endParaRPr lang="en-US" dirty="0"/>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Quick Reference Card</a:t>
            </a:r>
          </a:p>
        </p:txBody>
      </p:sp>
      <p:sp>
        <p:nvSpPr>
          <p:cNvPr id="6" name="Content Placeholder 5"/>
          <p:cNvSpPr>
            <a:spLocks noGrp="1"/>
          </p:cNvSpPr>
          <p:nvPr>
            <p:ph idx="1"/>
          </p:nvPr>
        </p:nvSpPr>
        <p:spPr/>
        <p:txBody>
          <a:bodyPr>
            <a:normAutofit lnSpcReduction="10000"/>
          </a:bodyPr>
          <a:lstStyle/>
          <a:p>
            <a:pPr>
              <a:spcAft>
                <a:spcPct val="75000"/>
              </a:spcAft>
            </a:pPr>
            <a:r>
              <a:rPr lang="en-US" dirty="0"/>
              <a:t>For a summary of the tasks covered in this course, view the </a:t>
            </a:r>
            <a:r>
              <a:rPr lang="en-US" dirty="0">
                <a:hlinkClick r:id="rId3"/>
              </a:rPr>
              <a:t>Quick Reference Card</a:t>
            </a:r>
            <a:r>
              <a:rPr lang="en-US" dirty="0"/>
              <a:t>.</a:t>
            </a:r>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Tree>
    <p:extLst>
      <p:ext uri="{BB962C8B-B14F-4D97-AF65-F5344CB8AC3E}">
        <p14:creationId xmlns:p14="http://schemas.microsoft.com/office/powerpoint/2010/main" val="33067623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anim calcmode="lin" valueType="num">
                                      <p:cBhvr>
                                        <p:cTn id="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sz="4400" dirty="0">
                <a:solidFill>
                  <a:prstClr val="black"/>
                </a:solidFill>
                <a:ea typeface="Segoe UI" pitchFamily="34" charset="0"/>
                <a:cs typeface="Segoe UI" pitchFamily="34" charset="0"/>
              </a:rPr>
              <a:t>Using this template</a:t>
            </a:r>
            <a:endParaRPr lang="en-US" dirty="0"/>
          </a:p>
        </p:txBody>
      </p:sp>
      <p:sp>
        <p:nvSpPr>
          <p:cNvPr id="6" name="Subtitle 5"/>
          <p:cNvSpPr>
            <a:spLocks noGrp="1"/>
          </p:cNvSpPr>
          <p:nvPr>
            <p:ph type="subTitle" idx="1"/>
          </p:nvPr>
        </p:nvSpPr>
        <p:spPr/>
        <p:txBody>
          <a:bodyPr/>
          <a:lstStyle/>
          <a:p>
            <a:pPr lvl="0"/>
            <a:r>
              <a:rPr lang="en-US" dirty="0">
                <a:solidFill>
                  <a:prstClr val="black"/>
                </a:solidFill>
              </a:rPr>
              <a:t>See the notes pane or view the full notes page (</a:t>
            </a:r>
            <a:r>
              <a:rPr lang="en-US" b="1" dirty="0">
                <a:solidFill>
                  <a:prstClr val="black"/>
                </a:solidFill>
              </a:rPr>
              <a:t>View</a:t>
            </a:r>
            <a:r>
              <a:rPr lang="en-US" dirty="0">
                <a:solidFill>
                  <a:prstClr val="black"/>
                </a:solidFill>
              </a:rPr>
              <a:t> tab, </a:t>
            </a:r>
            <a:r>
              <a:rPr lang="en-US" b="1" dirty="0">
                <a:solidFill>
                  <a:prstClr val="black"/>
                </a:solidFill>
              </a:rPr>
              <a:t>Notes Page</a:t>
            </a:r>
            <a:r>
              <a:rPr lang="en-US" dirty="0">
                <a:solidFill>
                  <a:prstClr val="black"/>
                </a:solidFill>
              </a:rPr>
              <a:t>) for detailed help on this template</a:t>
            </a:r>
            <a:r>
              <a:rPr lang="en-US" dirty="0" smtClean="0">
                <a:solidFill>
                  <a:prstClr val="black"/>
                </a:solidFill>
              </a:rPr>
              <a:t>.</a:t>
            </a:r>
            <a:endParaRPr lang="en-US" dirty="0">
              <a:solidFill>
                <a:prstClr val="black"/>
              </a:solidFill>
            </a:endParaRPr>
          </a:p>
        </p:txBody>
      </p:sp>
    </p:spTree>
    <p:extLst>
      <p:ext uri="{BB962C8B-B14F-4D97-AF65-F5344CB8AC3E}">
        <p14:creationId xmlns:p14="http://schemas.microsoft.com/office/powerpoint/2010/main" val="1874631190"/>
      </p:ext>
    </p:ext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goals</a:t>
            </a:r>
            <a:endParaRPr lang="en-US" dirty="0"/>
          </a:p>
        </p:txBody>
      </p:sp>
      <p:sp>
        <p:nvSpPr>
          <p:cNvPr id="3" name="Content Placeholder 2"/>
          <p:cNvSpPr>
            <a:spLocks noGrp="1"/>
          </p:cNvSpPr>
          <p:nvPr>
            <p:ph idx="1"/>
          </p:nvPr>
        </p:nvSpPr>
        <p:spPr/>
        <p:txBody>
          <a:bodyPr>
            <a:normAutofit/>
          </a:bodyPr>
          <a:lstStyle/>
          <a:p>
            <a:r>
              <a:rPr lang="en-US" sz="2800" dirty="0"/>
              <a:t>Move around in the document. </a:t>
            </a:r>
          </a:p>
          <a:p>
            <a:r>
              <a:rPr lang="en-US" sz="2800" dirty="0"/>
              <a:t>Use formatting marks. </a:t>
            </a:r>
          </a:p>
          <a:p>
            <a:r>
              <a:rPr lang="en-US" sz="2800" dirty="0"/>
              <a:t>Move text around in the document.</a:t>
            </a:r>
          </a:p>
          <a:p>
            <a:r>
              <a:rPr lang="en-US" sz="2800" dirty="0"/>
              <a:t>Change line spacing and alignment.</a:t>
            </a:r>
          </a:p>
        </p:txBody>
      </p:sp>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Tree>
    <p:extLst>
      <p:ext uri="{BB962C8B-B14F-4D97-AF65-F5344CB8AC3E}">
        <p14:creationId xmlns:p14="http://schemas.microsoft.com/office/powerpoint/2010/main" val="36507831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around in the document</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a:xfrm>
            <a:off x="304800" y="5638800"/>
            <a:ext cx="5715000" cy="609600"/>
          </a:xfrm>
        </p:spPr>
        <p:txBody>
          <a:bodyPr/>
          <a:lstStyle/>
          <a:p>
            <a:r>
              <a:rPr lang="en-US" dirty="0"/>
              <a:t>M</a:t>
            </a:r>
            <a:r>
              <a:rPr lang="en-US" dirty="0" smtClean="0"/>
              <a:t>ove </a:t>
            </a:r>
            <a:r>
              <a:rPr lang="en-US" dirty="0"/>
              <a:t>the cursor to another location by moving the pointer and then clicking, or by using the keyboard.</a:t>
            </a:r>
          </a:p>
        </p:txBody>
      </p:sp>
      <p:sp>
        <p:nvSpPr>
          <p:cNvPr id="6" name="Text Placeholder 5"/>
          <p:cNvSpPr>
            <a:spLocks noGrp="1"/>
          </p:cNvSpPr>
          <p:nvPr>
            <p:ph type="body" sz="quarter" idx="14"/>
          </p:nvPr>
        </p:nvSpPr>
        <p:spPr>
          <a:xfrm>
            <a:off x="6248400" y="990600"/>
            <a:ext cx="2667000" cy="1740568"/>
          </a:xfrm>
        </p:spPr>
        <p:txBody>
          <a:bodyPr/>
          <a:lstStyle/>
          <a:p>
            <a:r>
              <a:rPr lang="en-US" dirty="0"/>
              <a:t>Imagine, in </a:t>
            </a:r>
            <a:r>
              <a:rPr lang="en-US" dirty="0" smtClean="0"/>
              <a:t>this picture, </a:t>
            </a:r>
            <a:r>
              <a:rPr lang="en-US" dirty="0"/>
              <a:t>that you want to type a new sentence in the first paragraph between </a:t>
            </a:r>
            <a:r>
              <a:rPr lang="en-US" dirty="0" smtClean="0"/>
              <a:t/>
            </a:r>
            <a:br>
              <a:rPr lang="en-US" dirty="0" smtClean="0"/>
            </a:br>
            <a:r>
              <a:rPr lang="en-US" dirty="0" smtClean="0"/>
              <a:t>“civilization” </a:t>
            </a:r>
            <a:r>
              <a:rPr lang="en-US" dirty="0"/>
              <a:t>and </a:t>
            </a:r>
            <a:r>
              <a:rPr lang="en-US" dirty="0" smtClean="0"/>
              <a:t>“During”.</a:t>
            </a:r>
            <a:endParaRPr lang="en-US" dirty="0"/>
          </a:p>
        </p:txBody>
      </p:sp>
      <p:sp>
        <p:nvSpPr>
          <p:cNvPr id="8" name="Text Placeholder 5"/>
          <p:cNvSpPr txBox="1">
            <a:spLocks/>
          </p:cNvSpPr>
          <p:nvPr/>
        </p:nvSpPr>
        <p:spPr>
          <a:xfrm>
            <a:off x="6248400" y="2819400"/>
            <a:ext cx="2667000" cy="2209800"/>
          </a:xfrm>
          <a:prstGeom prst="rect">
            <a:avLst/>
          </a:prstGeom>
        </p:spPr>
        <p:txBody>
          <a:bodyPr vert="horz" lIns="91440" tIns="45720" rIns="91440" bIns="45720" rtlCol="0">
            <a:normAutofit lnSpcReduction="10000"/>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The cursor (the vertical line) is at the end of the second paragraph, after the word "assistance." To type anywhere else in the document, you need to move the cursor to that place.</a:t>
            </a:r>
            <a:endParaRPr lang="en-US" dirty="0"/>
          </a:p>
        </p:txBody>
      </p:sp>
    </p:spTree>
    <p:extLst>
      <p:ext uri="{BB962C8B-B14F-4D97-AF65-F5344CB8AC3E}">
        <p14:creationId xmlns:p14="http://schemas.microsoft.com/office/powerpoint/2010/main" val="25106203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around in the document</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a:xfrm>
            <a:off x="304800" y="5638800"/>
            <a:ext cx="5715000" cy="609600"/>
          </a:xfrm>
        </p:spPr>
        <p:txBody>
          <a:bodyPr/>
          <a:lstStyle/>
          <a:p>
            <a:r>
              <a:rPr lang="en-US" dirty="0"/>
              <a:t>M</a:t>
            </a:r>
            <a:r>
              <a:rPr lang="en-US" dirty="0" smtClean="0"/>
              <a:t>ove </a:t>
            </a:r>
            <a:r>
              <a:rPr lang="en-US" dirty="0"/>
              <a:t>the cursor to another location by moving the pointer and then clicking, or by using the keyboard.</a:t>
            </a:r>
          </a:p>
        </p:txBody>
      </p:sp>
      <p:sp>
        <p:nvSpPr>
          <p:cNvPr id="6" name="Text Placeholder 5"/>
          <p:cNvSpPr>
            <a:spLocks noGrp="1"/>
          </p:cNvSpPr>
          <p:nvPr>
            <p:ph type="body" sz="quarter" idx="14"/>
          </p:nvPr>
        </p:nvSpPr>
        <p:spPr>
          <a:xfrm>
            <a:off x="6248400" y="990600"/>
            <a:ext cx="2667000" cy="609600"/>
          </a:xfrm>
        </p:spPr>
        <p:txBody>
          <a:bodyPr/>
          <a:lstStyle/>
          <a:p>
            <a:r>
              <a:rPr lang="en-US" dirty="0" smtClean="0"/>
              <a:t>Here are a couple of ways to do that:</a:t>
            </a:r>
            <a:endParaRPr lang="en-US" dirty="0"/>
          </a:p>
        </p:txBody>
      </p:sp>
      <p:sp>
        <p:nvSpPr>
          <p:cNvPr id="8" name="Text Placeholder 5"/>
          <p:cNvSpPr txBox="1">
            <a:spLocks/>
          </p:cNvSpPr>
          <p:nvPr/>
        </p:nvSpPr>
        <p:spPr>
          <a:xfrm>
            <a:off x="6248400" y="1752600"/>
            <a:ext cx="2667000" cy="2133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r>
              <a:rPr lang="en-US" dirty="0"/>
              <a:t>With your mouse, move the cursor just to the left of </a:t>
            </a:r>
            <a:r>
              <a:rPr lang="en-US" dirty="0" smtClean="0"/>
              <a:t>“During,” </a:t>
            </a:r>
            <a:r>
              <a:rPr lang="en-US" dirty="0"/>
              <a:t>and then click to insert the cursor. Then start typing</a:t>
            </a:r>
            <a:r>
              <a:rPr lang="en-US" dirty="0" smtClean="0"/>
              <a:t>. Or…</a:t>
            </a:r>
            <a:endParaRPr lang="en-US" dirty="0"/>
          </a:p>
        </p:txBody>
      </p:sp>
      <p:sp>
        <p:nvSpPr>
          <p:cNvPr id="9" name="Text Placeholder 5"/>
          <p:cNvSpPr txBox="1">
            <a:spLocks/>
          </p:cNvSpPr>
          <p:nvPr/>
        </p:nvSpPr>
        <p:spPr>
          <a:xfrm>
            <a:off x="6248400" y="3733800"/>
            <a:ext cx="2667000" cy="2286000"/>
          </a:xfrm>
          <a:prstGeom prst="rect">
            <a:avLst/>
          </a:prstGeom>
        </p:spPr>
        <p:txBody>
          <a:bodyPr vert="horz" lIns="91440" tIns="45720" rIns="91440" bIns="45720" rtlCol="0">
            <a:normAutofit fontScale="92500" lnSpcReduction="10000"/>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r>
              <a:rPr lang="en-US" dirty="0" smtClean="0"/>
              <a:t>Press </a:t>
            </a:r>
            <a:r>
              <a:rPr lang="en-US" dirty="0"/>
              <a:t>the UP </a:t>
            </a:r>
            <a:r>
              <a:rPr lang="en-US" dirty="0" smtClean="0"/>
              <a:t>ARROW   on </a:t>
            </a:r>
            <a:r>
              <a:rPr lang="en-US" dirty="0"/>
              <a:t>your keyboard to move the cursor up one line at a time. Then press the </a:t>
            </a:r>
            <a:r>
              <a:rPr lang="en-US" dirty="0" smtClean="0"/>
              <a:t>LEFT  </a:t>
            </a:r>
            <a:r>
              <a:rPr lang="en-US" dirty="0"/>
              <a:t>ARROW </a:t>
            </a:r>
            <a:r>
              <a:rPr lang="en-US" dirty="0" smtClean="0"/>
              <a:t>      to </a:t>
            </a:r>
            <a:r>
              <a:rPr lang="en-US" dirty="0"/>
              <a:t>move the cursor left, one character at a time. </a:t>
            </a:r>
            <a:br>
              <a:rPr lang="en-US" dirty="0"/>
            </a:br>
            <a:endParaRPr lang="en-US" dirty="0"/>
          </a:p>
        </p:txBody>
      </p:sp>
      <p:pic>
        <p:nvPicPr>
          <p:cNvPr id="3" name="Picture 2" title="Keyboard button imag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86800" y="3762375"/>
            <a:ext cx="266700" cy="247650"/>
          </a:xfrm>
          <a:prstGeom prst="rect">
            <a:avLst/>
          </a:prstGeom>
        </p:spPr>
      </p:pic>
      <p:pic>
        <p:nvPicPr>
          <p:cNvPr id="10" name="Picture 9" title="Keyboard button image"/>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73616" y="4930441"/>
            <a:ext cx="266700" cy="247650"/>
          </a:xfrm>
          <a:prstGeom prst="rect">
            <a:avLst/>
          </a:prstGeom>
        </p:spPr>
      </p:pic>
    </p:spTree>
    <p:extLst>
      <p:ext uri="{BB962C8B-B14F-4D97-AF65-F5344CB8AC3E}">
        <p14:creationId xmlns:p14="http://schemas.microsoft.com/office/powerpoint/2010/main" val="41617637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the scroll bar</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The scroll </a:t>
            </a:r>
            <a:r>
              <a:rPr lang="en-US" dirty="0" smtClean="0"/>
              <a:t>bar.</a:t>
            </a:r>
            <a:endParaRPr lang="en-US" dirty="0"/>
          </a:p>
        </p:txBody>
      </p:sp>
      <p:sp>
        <p:nvSpPr>
          <p:cNvPr id="6" name="Text Placeholder 5"/>
          <p:cNvSpPr>
            <a:spLocks noGrp="1"/>
          </p:cNvSpPr>
          <p:nvPr>
            <p:ph type="body" sz="quarter" idx="14"/>
          </p:nvPr>
        </p:nvSpPr>
        <p:spPr>
          <a:xfrm>
            <a:off x="6248400" y="990600"/>
            <a:ext cx="2667000" cy="2438400"/>
          </a:xfrm>
        </p:spPr>
        <p:txBody>
          <a:bodyPr/>
          <a:lstStyle/>
          <a:p>
            <a:r>
              <a:rPr lang="en-US" dirty="0"/>
              <a:t>But if your document is getting long, it may not be practical to have to continuously press the arrow keys to move up or down the document. Instead, use the </a:t>
            </a:r>
            <a:r>
              <a:rPr lang="en-US" b="1" dirty="0"/>
              <a:t>scroll bar</a:t>
            </a:r>
            <a:r>
              <a:rPr lang="en-US" dirty="0"/>
              <a:t>.</a:t>
            </a:r>
          </a:p>
        </p:txBody>
      </p:sp>
    </p:spTree>
    <p:extLst>
      <p:ext uri="{BB962C8B-B14F-4D97-AF65-F5344CB8AC3E}">
        <p14:creationId xmlns:p14="http://schemas.microsoft.com/office/powerpoint/2010/main" val="30008635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Use the scroll bar</a:t>
            </a:r>
            <a:endParaRPr lang="en-US" dirty="0"/>
          </a:p>
        </p:txBody>
      </p:sp>
      <p:pic>
        <p:nvPicPr>
          <p:cNvPr id="3" name="Content Placeholder 2" title="Word 2010 document"/>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10" name="Text Placeholder 9"/>
          <p:cNvSpPr>
            <a:spLocks noGrp="1"/>
          </p:cNvSpPr>
          <p:nvPr>
            <p:ph type="body" sz="quarter" idx="14"/>
          </p:nvPr>
        </p:nvSpPr>
        <p:spPr>
          <a:xfrm>
            <a:off x="6248400" y="990600"/>
            <a:ext cx="2667000" cy="457200"/>
          </a:xfrm>
        </p:spPr>
        <p:txBody>
          <a:bodyPr/>
          <a:lstStyle/>
          <a:p>
            <a:r>
              <a:rPr lang="en-US" dirty="0" smtClean="0"/>
              <a:t>Here’s </a:t>
            </a:r>
            <a:r>
              <a:rPr lang="en-US" dirty="0" smtClean="0"/>
              <a:t>how it works:</a:t>
            </a:r>
            <a:endParaRPr lang="en-US" dirty="0"/>
          </a:p>
        </p:txBody>
      </p:sp>
      <p:sp>
        <p:nvSpPr>
          <p:cNvPr id="11" name="Text Placeholder 10"/>
          <p:cNvSpPr>
            <a:spLocks noGrp="1"/>
          </p:cNvSpPr>
          <p:nvPr>
            <p:ph type="body" sz="quarter" idx="15"/>
          </p:nvPr>
        </p:nvSpPr>
        <p:spPr>
          <a:xfrm>
            <a:off x="6248400" y="1524000"/>
            <a:ext cx="2667000" cy="4114800"/>
          </a:xfrm>
        </p:spPr>
        <p:txBody>
          <a:bodyPr/>
          <a:lstStyle/>
          <a:p>
            <a:r>
              <a:rPr lang="en-US" dirty="0"/>
              <a:t>The scroll bar is on the right side of the </a:t>
            </a:r>
            <a:r>
              <a:rPr lang="en-US" dirty="0" smtClean="0"/>
              <a:t>window.</a:t>
            </a:r>
            <a:endParaRPr lang="en-US" dirty="0"/>
          </a:p>
          <a:p>
            <a:endParaRPr lang="en-US" dirty="0" smtClean="0"/>
          </a:p>
          <a:p>
            <a:r>
              <a:rPr lang="en-US" dirty="0"/>
              <a:t>To use it, click the scroll box, and then drag it up or down to move through a document without moving the cursor. </a:t>
            </a:r>
          </a:p>
          <a:p>
            <a:endParaRPr lang="en-US" dirty="0" smtClean="0"/>
          </a:p>
          <a:p>
            <a:r>
              <a:rPr lang="en-US" dirty="0"/>
              <a:t>Or click the single scroll arrows at either end of the scroll bar to move up or down. </a:t>
            </a:r>
          </a:p>
        </p:txBody>
      </p:sp>
      <p:graphicFrame>
        <p:nvGraphicFramePr>
          <p:cNvPr id="12" name="Object 11"/>
          <p:cNvGraphicFramePr>
            <a:graphicFrameLocks noChangeAspect="1"/>
          </p:cNvGraphicFramePr>
          <p:nvPr>
            <p:extLst>
              <p:ext uri="{D42A27DB-BD31-4B8C-83A1-F6EECF244321}">
                <p14:modId xmlns:p14="http://schemas.microsoft.com/office/powerpoint/2010/main" val="2579968325"/>
              </p:ext>
            </p:extLst>
          </p:nvPr>
        </p:nvGraphicFramePr>
        <p:xfrm>
          <a:off x="6233160" y="1552686"/>
          <a:ext cx="269875" cy="303213"/>
        </p:xfrm>
        <a:graphic>
          <a:graphicData uri="http://schemas.openxmlformats.org/presentationml/2006/ole">
            <mc:AlternateContent xmlns:mc="http://schemas.openxmlformats.org/markup-compatibility/2006">
              <mc:Choice xmlns:v="urn:schemas-microsoft-com:vml" Requires="v">
                <p:oleObj spid="_x0000_s16429" name="Visio" r:id="rId5" imgW="270231" imgH="303063" progId="Visio.Drawing.11">
                  <p:embed/>
                </p:oleObj>
              </mc:Choice>
              <mc:Fallback>
                <p:oleObj name="Visio" r:id="rId5" imgW="270231" imgH="303063"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1552686"/>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79424960"/>
              </p:ext>
            </p:extLst>
          </p:nvPr>
        </p:nvGraphicFramePr>
        <p:xfrm>
          <a:off x="6233160" y="2454729"/>
          <a:ext cx="269875" cy="303212"/>
        </p:xfrm>
        <a:graphic>
          <a:graphicData uri="http://schemas.openxmlformats.org/presentationml/2006/ole">
            <mc:AlternateContent xmlns:mc="http://schemas.openxmlformats.org/markup-compatibility/2006">
              <mc:Choice xmlns:v="urn:schemas-microsoft-com:vml" Requires="v">
                <p:oleObj spid="_x0000_s16430" name="Visio" r:id="rId7" imgW="270231" imgH="303063" progId="Visio.Drawing.11">
                  <p:embed/>
                </p:oleObj>
              </mc:Choice>
              <mc:Fallback>
                <p:oleObj name="Visio" r:id="rId7" imgW="270231" imgH="303063" progId="Visio.Drawing.11">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3160" y="2454729"/>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85811602"/>
              </p:ext>
            </p:extLst>
          </p:nvPr>
        </p:nvGraphicFramePr>
        <p:xfrm>
          <a:off x="6233160" y="4332516"/>
          <a:ext cx="269875" cy="303213"/>
        </p:xfrm>
        <a:graphic>
          <a:graphicData uri="http://schemas.openxmlformats.org/presentationml/2006/ole">
            <mc:AlternateContent xmlns:mc="http://schemas.openxmlformats.org/markup-compatibility/2006">
              <mc:Choice xmlns:v="urn:schemas-microsoft-com:vml" Requires="v">
                <p:oleObj spid="_x0000_s16431" name="Visio" r:id="rId9" imgW="270231" imgH="303063" progId="Visio.Drawing.11">
                  <p:embed/>
                </p:oleObj>
              </mc:Choice>
              <mc:Fallback>
                <p:oleObj name="Visio" r:id="rId9" imgW="270231" imgH="303063" progId="Visio.Drawing.1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33160" y="4332516"/>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4"/>
          <p:cNvSpPr>
            <a:spLocks noGrp="1"/>
          </p:cNvSpPr>
          <p:nvPr>
            <p:ph type="body" sz="quarter" idx="13"/>
          </p:nvPr>
        </p:nvSpPr>
        <p:spPr>
          <a:xfrm>
            <a:off x="304800" y="5638800"/>
            <a:ext cx="5715000" cy="533400"/>
          </a:xfrm>
        </p:spPr>
        <p:txBody>
          <a:bodyPr/>
          <a:lstStyle/>
          <a:p>
            <a:r>
              <a:rPr lang="en-US" dirty="0" smtClean="0"/>
              <a:t>The scroll </a:t>
            </a:r>
            <a:r>
              <a:rPr lang="en-US" dirty="0" smtClean="0"/>
              <a:t>bar.</a:t>
            </a:r>
            <a:endParaRPr lang="en-US" dirty="0"/>
          </a:p>
        </p:txBody>
      </p:sp>
    </p:spTree>
    <p:extLst>
      <p:ext uri="{BB962C8B-B14F-4D97-AF65-F5344CB8AC3E}">
        <p14:creationId xmlns:p14="http://schemas.microsoft.com/office/powerpoint/2010/main" val="7464861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childTnLst>
                                </p:cTn>
                              </p:par>
                            </p:childTnLst>
                          </p:cTn>
                        </p:par>
                        <p:par>
                          <p:cTn id="15" fill="hold">
                            <p:stCondLst>
                              <p:cond delay="1000"/>
                            </p:stCondLst>
                            <p:childTnLst>
                              <p:par>
                                <p:cTn id="16" presetID="10" presetClass="entr" presetSubtype="0"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500"/>
                                        <p:tgtEl>
                                          <p:spTgt spid="1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
                                            <p:txEl>
                                              <p:pRg st="2" end="2"/>
                                            </p:txEl>
                                          </p:spTgt>
                                        </p:tgtEl>
                                        <p:attrNameLst>
                                          <p:attrName>style.visibility</p:attrName>
                                        </p:attrNameLst>
                                      </p:cBhvr>
                                      <p:to>
                                        <p:strVal val="visible"/>
                                      </p:to>
                                    </p:set>
                                    <p:animEffect transition="in" filter="fade">
                                      <p:cBhvr>
                                        <p:cTn id="28" dur="500"/>
                                        <p:tgtEl>
                                          <p:spTgt spid="11">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
                                            <p:txEl>
                                              <p:pRg st="4" end="4"/>
                                            </p:txEl>
                                          </p:spTgt>
                                        </p:tgtEl>
                                        <p:attrNameLst>
                                          <p:attrName>style.visibility</p:attrName>
                                        </p:attrNameLst>
                                      </p:cBhvr>
                                      <p:to>
                                        <p:strVal val="visible"/>
                                      </p:to>
                                    </p:set>
                                    <p:animEffect transition="in" filter="fade">
                                      <p:cBhvr>
                                        <p:cTn id="33"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067800" cy="609600"/>
          </a:xfrm>
        </p:spPr>
        <p:txBody>
          <a:bodyPr/>
          <a:lstStyle/>
          <a:p>
            <a:r>
              <a:rPr lang="en-US" dirty="0" smtClean="0"/>
              <a:t>Go behind the scenes with formatting marks</a:t>
            </a:r>
            <a:endParaRPr lang="en-US" dirty="0"/>
          </a:p>
        </p:txBody>
      </p:sp>
      <p:pic>
        <p:nvPicPr>
          <p:cNvPr id="7" name="Content Placeholder 6" title="Word 2010 document"/>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dirty="0" smtClean="0"/>
              <a:t>Create your first Word document II</a:t>
            </a:r>
            <a:endParaRPr lang="en-US" dirty="0"/>
          </a:p>
        </p:txBody>
      </p:sp>
      <p:sp>
        <p:nvSpPr>
          <p:cNvPr id="5" name="Text Placeholder 4"/>
          <p:cNvSpPr>
            <a:spLocks noGrp="1"/>
          </p:cNvSpPr>
          <p:nvPr>
            <p:ph type="body" sz="quarter" idx="13"/>
          </p:nvPr>
        </p:nvSpPr>
        <p:spPr/>
        <p:txBody>
          <a:bodyPr/>
          <a:lstStyle/>
          <a:p>
            <a:r>
              <a:rPr lang="en-US" dirty="0" smtClean="0"/>
              <a:t>Formatting marks in a Word document.</a:t>
            </a:r>
            <a:endParaRPr lang="en-US" dirty="0"/>
          </a:p>
        </p:txBody>
      </p:sp>
      <p:sp>
        <p:nvSpPr>
          <p:cNvPr id="6" name="Text Placeholder 5"/>
          <p:cNvSpPr>
            <a:spLocks noGrp="1"/>
          </p:cNvSpPr>
          <p:nvPr>
            <p:ph type="body" sz="quarter" idx="14"/>
          </p:nvPr>
        </p:nvSpPr>
        <p:spPr>
          <a:xfrm>
            <a:off x="6248400" y="990600"/>
            <a:ext cx="2667000" cy="1981200"/>
          </a:xfrm>
        </p:spPr>
        <p:txBody>
          <a:bodyPr/>
          <a:lstStyle/>
          <a:p>
            <a:r>
              <a:rPr lang="en-US" dirty="0"/>
              <a:t>Imagine that you have typed a few paragraphs. The paragraphs seem very far apart, and the second paragraph starts farther to the right than the first paragraph</a:t>
            </a:r>
            <a:r>
              <a:rPr lang="en-US" dirty="0" smtClean="0"/>
              <a:t>. </a:t>
            </a:r>
            <a:endParaRPr lang="en-US" dirty="0"/>
          </a:p>
        </p:txBody>
      </p:sp>
      <p:sp>
        <p:nvSpPr>
          <p:cNvPr id="8" name="Text Placeholder 5"/>
          <p:cNvSpPr txBox="1">
            <a:spLocks/>
          </p:cNvSpPr>
          <p:nvPr/>
        </p:nvSpPr>
        <p:spPr>
          <a:xfrm>
            <a:off x="6248400" y="3048000"/>
            <a:ext cx="2667000" cy="2895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You can see </a:t>
            </a:r>
            <a:r>
              <a:rPr lang="en-US" dirty="0" smtClean="0"/>
              <a:t>what’s </a:t>
            </a:r>
            <a:r>
              <a:rPr lang="en-US" dirty="0" smtClean="0"/>
              <a:t>going on in your document by looking at the </a:t>
            </a:r>
            <a:r>
              <a:rPr lang="en-US" b="1" dirty="0" smtClean="0"/>
              <a:t>formatting marks</a:t>
            </a:r>
            <a:r>
              <a:rPr lang="en-US" dirty="0" smtClean="0"/>
              <a:t> that Word automatically inserts as you type. These marks are always in documents, but they are invisible to you until you display them. </a:t>
            </a:r>
            <a:endParaRPr lang="en-US" dirty="0"/>
          </a:p>
        </p:txBody>
      </p:sp>
    </p:spTree>
    <p:extLst>
      <p:ext uri="{BB962C8B-B14F-4D97-AF65-F5344CB8AC3E}">
        <p14:creationId xmlns:p14="http://schemas.microsoft.com/office/powerpoint/2010/main" val="28846583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theme/theme1.xml><?xml version="1.0" encoding="utf-8"?>
<a:theme xmlns:a="http://schemas.openxmlformats.org/drawingml/2006/main" name="Office2010_training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3A3FEB6DB82004FB9DB9B56267DF0A1" ma:contentTypeVersion="2" ma:contentTypeDescription="Create a new document." ma:contentTypeScope="" ma:versionID="cf34477e5d2a32c65239a0e6b74bd8b0">
  <xsd:schema xmlns:xsd="http://www.w3.org/2001/XMLSchema" xmlns:xs="http://www.w3.org/2001/XMLSchema" xmlns:p="http://schemas.microsoft.com/office/2006/metadata/properties" xmlns:ns2="25814b9c-4369-41ac-9dd0-042313b75592" targetNamespace="http://schemas.microsoft.com/office/2006/metadata/properties" ma:root="true" ma:fieldsID="19ae70b331de7dc020463082fe7b95cf" ns2:_="">
    <xsd:import namespace="25814b9c-4369-41ac-9dd0-042313b75592"/>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814b9c-4369-41ac-9dd0-042313b7559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documentManagement>
    <_dlc_DocId xmlns="25814b9c-4369-41ac-9dd0-042313b75592">6MRZ7ZVJQK5S-1355-708</_dlc_DocId>
    <_dlc_DocIdUrl xmlns="25814b9c-4369-41ac-9dd0-042313b75592">
      <Url>http://officecpub/Teams/iw/Training/_layouts/DocIdRedir.aspx?ID=6MRZ7ZVJQK5S-1355-708</Url>
      <Description>6MRZ7ZVJQK5S-1355-708</Description>
    </_dlc_DocIdUrl>
  </documentManagement>
</p:properties>
</file>

<file path=customXml/itemProps1.xml><?xml version="1.0" encoding="utf-8"?>
<ds:datastoreItem xmlns:ds="http://schemas.openxmlformats.org/officeDocument/2006/customXml" ds:itemID="{A2A2740E-5ED8-41C5-BCE6-DA90C86C6D03}">
  <ds:schemaRefs>
    <ds:schemaRef ds:uri="http://schemas.microsoft.com/sharepoint/events"/>
  </ds:schemaRefs>
</ds:datastoreItem>
</file>

<file path=customXml/itemProps2.xml><?xml version="1.0" encoding="utf-8"?>
<ds:datastoreItem xmlns:ds="http://schemas.openxmlformats.org/officeDocument/2006/customXml" ds:itemID="{A4D62022-3D4F-4122-BE65-EF10210A1499}">
  <ds:schemaRefs>
    <ds:schemaRef ds:uri="http://schemas.microsoft.com/sharepoint/v3/contenttype/forms"/>
  </ds:schemaRefs>
</ds:datastoreItem>
</file>

<file path=customXml/itemProps3.xml><?xml version="1.0" encoding="utf-8"?>
<ds:datastoreItem xmlns:ds="http://schemas.openxmlformats.org/officeDocument/2006/customXml" ds:itemID="{A6A0049F-6003-48F0-9236-CD768B2282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814b9c-4369-41ac-9dd0-042313b755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B60031C-5856-454E-8A95-187AF43A2F0C}">
  <ds:schemaRefs>
    <ds:schemaRef ds:uri="http://purl.org/dc/elements/1.1/"/>
    <ds:schemaRef ds:uri="http://schemas.microsoft.com/office/2006/documentManagement/types"/>
    <ds:schemaRef ds:uri="http://purl.org/dc/terms/"/>
    <ds:schemaRef ds:uri="http://schemas.microsoft.com/office/2006/metadata/properties"/>
    <ds:schemaRef ds:uri="25814b9c-4369-41ac-9dd0-042313b75592"/>
    <ds:schemaRef ds:uri="http://schemas.microsoft.com/office/infopath/2007/PartnerControls"/>
    <ds:schemaRef ds:uri="http://www.w3.org/XML/1998/namespace"/>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Office2010_training_template</Template>
  <TotalTime>3605</TotalTime>
  <Words>2616</Words>
  <Application>Microsoft Office PowerPoint</Application>
  <PresentationFormat>On-screen Show (4:3)</PresentationFormat>
  <Paragraphs>223</Paragraphs>
  <Slides>34</Slides>
  <Notes>34</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6" baseType="lpstr">
      <vt:lpstr>Office2010_training_template</vt:lpstr>
      <vt:lpstr>Visio</vt:lpstr>
      <vt:lpstr>Microsoft® Word 2010 Training</vt:lpstr>
      <vt:lpstr>Course contents</vt:lpstr>
      <vt:lpstr>Overview: Moving along in Word</vt:lpstr>
      <vt:lpstr>Course goals</vt:lpstr>
      <vt:lpstr>Moving around in the document</vt:lpstr>
      <vt:lpstr>Moving around in the document</vt:lpstr>
      <vt:lpstr>Use the scroll bar</vt:lpstr>
      <vt:lpstr>Use the scroll bar</vt:lpstr>
      <vt:lpstr>Go behind the scenes with formatting marks</vt:lpstr>
      <vt:lpstr>Go behind the scenes with formatting marks</vt:lpstr>
      <vt:lpstr>Go behind the scenes with formatting marks</vt:lpstr>
      <vt:lpstr>Go behind the scenes with formatting marks</vt:lpstr>
      <vt:lpstr>Go behind the scenes with formatting marks</vt:lpstr>
      <vt:lpstr>Move text by using Cut and Paste</vt:lpstr>
      <vt:lpstr>Move text by using Cut and Paste</vt:lpstr>
      <vt:lpstr>Undo!</vt:lpstr>
      <vt:lpstr>Undo!</vt:lpstr>
      <vt:lpstr>Line spacing</vt:lpstr>
      <vt:lpstr>Line spacing</vt:lpstr>
      <vt:lpstr>Line spacing</vt:lpstr>
      <vt:lpstr>Align text left, center, or right</vt:lpstr>
      <vt:lpstr>Align text left, center, or right</vt:lpstr>
      <vt:lpstr>Align text left, center, or right</vt:lpstr>
      <vt:lpstr>Suggestions for practice</vt:lpstr>
      <vt:lpstr>Test question 1</vt:lpstr>
      <vt:lpstr>Test question 1</vt:lpstr>
      <vt:lpstr>Test question 2</vt:lpstr>
      <vt:lpstr>Test question 2</vt:lpstr>
      <vt:lpstr>Test question 3</vt:lpstr>
      <vt:lpstr>Test question 3</vt:lpstr>
      <vt:lpstr>Test question 4</vt:lpstr>
      <vt:lpstr>Test question 4</vt:lpstr>
      <vt:lpstr>Quick Reference Card</vt:lpstr>
      <vt:lpstr>Using this template</vt:lpstr>
    </vt:vector>
  </TitlesOfParts>
  <Company>Microsoft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kristinl</dc:creator>
  <cp:lastModifiedBy>Lindsay Latimore</cp:lastModifiedBy>
  <cp:revision>236</cp:revision>
  <dcterms:created xsi:type="dcterms:W3CDTF">2010-04-16T18:13:32Z</dcterms:created>
  <dcterms:modified xsi:type="dcterms:W3CDTF">2010-09-27T12:21:07Z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0x01010053A3FEB6DB82004FB9DB9B56267DF0A1</vt:lpwstr>
  </property>
  <property fmtid="{D5CDD505-2E9C-101B-9397-08002B2CF9AE}" pid="3" name="_dlc_DocIdItemGuid">
    <vt:lpwstr>6935713e-0dbb-4e01-8cbe-f9c011f75855</vt:lpwstr>
  </property>
</Properties>
</file>